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76" r:id="rId8"/>
    <p:sldId id="273" r:id="rId9"/>
    <p:sldId id="274" r:id="rId10"/>
    <p:sldId id="284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66" r:id="rId20"/>
    <p:sldId id="270" r:id="rId21"/>
    <p:sldId id="271" r:id="rId22"/>
  </p:sldIdLst>
  <p:sldSz cx="12192000" cy="6858000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45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78" autoAdjust="0"/>
    <p:restoredTop sz="86443" autoAdjust="0"/>
  </p:normalViewPr>
  <p:slideViewPr>
    <p:cSldViewPr snapToGrid="0">
      <p:cViewPr varScale="1">
        <p:scale>
          <a:sx n="100" d="100"/>
          <a:sy n="100" d="100"/>
        </p:scale>
        <p:origin x="165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64" y="134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2713B-6378-49C9-A635-BB3C0AAF71AB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F3A72-FBFE-4CE9-8870-3D3629282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841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6F9BA-0355-4AFA-8E5B-CC4B227C15D0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87478-91B7-4C80-8FAB-2CD43DC9B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66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87478-91B7-4C80-8FAB-2CD43DC9BB5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311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40D71-766D-42C6-BB50-4D504C6F5EF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516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735267-A9C8-42A4-A781-51E3AC80947D}" type="datetimeFigureOut">
              <a:rPr lang="en-US" smtClean="0"/>
              <a:pPr>
                <a:defRPr/>
              </a:pPr>
              <a:t>11/19/2019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pPr>
              <a:defRPr/>
            </a:pPr>
            <a:fld id="{94198B0E-7D8F-4D0E-8DED-20778D86EA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B560DD-3AF3-41B4-81A5-6D55F8BCBD48}" type="datetimeFigureOut">
              <a:rPr lang="en-US" smtClean="0"/>
              <a:pPr>
                <a:defRPr/>
              </a:pPr>
              <a:t>11/19/2019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6F99B-BD73-49BC-9018-39A3AFFCB6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217C54-A637-4AE2-9C5B-CEB4CFC0EE35}" type="datetimeFigureOut">
              <a:rPr lang="en-US" smtClean="0"/>
              <a:pPr>
                <a:defRPr/>
              </a:pPr>
              <a:t>11/19/2019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77AE9E-F223-4CE9-A0FB-BF0D26AFB0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AF610A-85C3-4EE2-A033-3C20E0269767}" type="datetimeFigureOut">
              <a:rPr lang="en-US" smtClean="0"/>
              <a:pPr>
                <a:defRPr/>
              </a:pPr>
              <a:t>11/19/2019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pPr>
              <a:defRPr/>
            </a:pPr>
            <a:fld id="{57B6633C-9E1E-49D5-B160-282CF0322B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1A105A-D713-43CB-8949-7A407B1E8BD2}" type="datetimeFigureOut">
              <a:rPr lang="en-US" smtClean="0"/>
              <a:pPr>
                <a:defRPr/>
              </a:pPr>
              <a:t>11/19/2019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B119DA-3C9F-40D2-A200-75EE342FA5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670E1F-CB25-4F16-BE6A-2264F6B8B179}" type="datetimeFigureOut">
              <a:rPr lang="en-US" smtClean="0"/>
              <a:pPr>
                <a:defRPr/>
              </a:pPr>
              <a:t>11/19/2019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9D9DF6-8CBA-4565-AAE1-2E81F4D8CD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8C313A-8DD5-457A-A523-0320F5BD8480}" type="datetimeFigureOut">
              <a:rPr lang="en-US" smtClean="0"/>
              <a:pPr>
                <a:defRPr/>
              </a:pPr>
              <a:t>11/19/2019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pPr>
              <a:defRPr/>
            </a:pPr>
            <a:fld id="{CBC9496C-DBAB-4883-897A-7F5CCCB4E0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1B3A26-31F9-4904-824B-7A080000C63C}" type="datetimeFigureOut">
              <a:rPr lang="en-US" smtClean="0"/>
              <a:pPr>
                <a:defRPr/>
              </a:pPr>
              <a:t>11/19/2019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5058D-2D67-4DFF-B601-8F51116C13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467112-154A-4120-801F-D8135A6FAC84}" type="datetimeFigureOut">
              <a:rPr lang="en-US" smtClean="0"/>
              <a:pPr>
                <a:defRPr/>
              </a:pPr>
              <a:t>11/19/2019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EDAA1-AEEC-4AEE-8D02-46DF661D9C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B01ADA-4397-4433-9552-A4A12AA2DBAB}" type="datetimeFigureOut">
              <a:rPr lang="en-US" smtClean="0"/>
              <a:pPr>
                <a:defRPr/>
              </a:pPr>
              <a:t>11/19/2019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5E9DAE-8D85-48D8-9846-C70FE6A9A11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C7329E-B1B3-4E14-A9B5-933DDF6FF4FB}" type="datetimeFigureOut">
              <a:rPr lang="en-US" smtClean="0"/>
              <a:pPr>
                <a:defRPr/>
              </a:pPr>
              <a:t>11/19/2019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66F70C-8E59-4E5F-AC8A-E7827C71F1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071AF5A-E6F1-4447-AFC5-2B0E46315885}" type="datetimeFigureOut">
              <a:rPr lang="en-US" smtClean="0"/>
              <a:pPr>
                <a:defRPr/>
              </a:pPr>
              <a:t>11/19/2019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BF3E3ACE-5C6E-4848-8B9B-986166C50C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loto@mosreg.ru" TargetMode="External"/><Relationship Id="rId7" Type="http://schemas.openxmlformats.org/officeDocument/2006/relationships/image" Target="../media/image36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4591173" y="3361715"/>
            <a:ext cx="4560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>
                <a:latin typeface="Calibri" pitchFamily="34" charset="0"/>
              </a:rPr>
              <a:t>        городского округа Лотошино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4975592" y="2949575"/>
            <a:ext cx="5218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</a:rPr>
              <a:t>ИНВЕСТИЦИОННЫЙ ПАСПОРТ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9152060" y="351692"/>
            <a:ext cx="18002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Franklin Gothic Book" panose="020B0503020102020204" pitchFamily="34" charset="0"/>
                <a:cs typeface="FrankRuehl" panose="020E0503060101010101" pitchFamily="34" charset="-79"/>
              </a:rPr>
              <a:t>Утверждаю</a:t>
            </a:r>
          </a:p>
          <a:p>
            <a:endParaRPr lang="ru-RU" dirty="0">
              <a:latin typeface="Calibri" pitchFamily="34" charset="0"/>
            </a:endParaRPr>
          </a:p>
          <a:p>
            <a:r>
              <a:rPr lang="ru-RU" dirty="0" smtClean="0">
                <a:latin typeface="Calibri" pitchFamily="34" charset="0"/>
              </a:rPr>
              <a:t>______________</a:t>
            </a:r>
            <a:endParaRPr lang="ru-RU" dirty="0"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6362" y="459154"/>
            <a:ext cx="2260600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57447" y="351692"/>
            <a:ext cx="33996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n-lt"/>
              </a:rPr>
              <a:t>Заместитель Главы администрации городского округа Лотошино</a:t>
            </a:r>
            <a:r>
              <a:rPr lang="ru-RU" dirty="0" smtClean="0">
                <a:latin typeface="+mn-lt"/>
              </a:rPr>
              <a:t>                       </a:t>
            </a:r>
            <a:r>
              <a:rPr lang="ru-RU" sz="1600" dirty="0">
                <a:latin typeface="+mn-lt"/>
              </a:rPr>
              <a:t>А.Э</a:t>
            </a:r>
            <a:r>
              <a:rPr lang="ru-RU" sz="1600" dirty="0" smtClean="0">
                <a:latin typeface="+mn-lt"/>
              </a:rPr>
              <a:t>. </a:t>
            </a:r>
            <a:r>
              <a:rPr lang="ru-RU" sz="1600" dirty="0" err="1" smtClean="0">
                <a:latin typeface="+mn-lt"/>
              </a:rPr>
              <a:t>Шагиев</a:t>
            </a:r>
            <a:endParaRPr lang="ru-RU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90801" y="1734525"/>
            <a:ext cx="305983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Участок 1</a:t>
            </a:r>
          </a:p>
          <a:p>
            <a:pPr algn="ctr"/>
            <a:endParaRPr lang="ru-RU" dirty="0" smtClean="0"/>
          </a:p>
          <a:p>
            <a:r>
              <a:rPr lang="ru-RU" sz="1400" b="1" dirty="0"/>
              <a:t>Кадастровый номер участка: </a:t>
            </a:r>
            <a:r>
              <a:rPr lang="ru-RU" sz="1400" dirty="0"/>
              <a:t>50:02:0040110:221</a:t>
            </a:r>
          </a:p>
          <a:p>
            <a:r>
              <a:rPr lang="ru-RU" sz="1400" b="1" dirty="0"/>
              <a:t>Адрес:</a:t>
            </a:r>
            <a:r>
              <a:rPr lang="ru-RU" sz="1400" dirty="0"/>
              <a:t> Московская область, городской округ Лотошино, п. Кировский</a:t>
            </a:r>
          </a:p>
          <a:p>
            <a:r>
              <a:rPr lang="ru-RU" sz="1400" b="1" dirty="0"/>
              <a:t>Площадь участка: </a:t>
            </a:r>
            <a:r>
              <a:rPr lang="ru-RU" sz="1400" dirty="0"/>
              <a:t>15000 </a:t>
            </a:r>
            <a:r>
              <a:rPr lang="ru-RU" sz="1400" dirty="0" err="1"/>
              <a:t>кв.м</a:t>
            </a:r>
            <a:endParaRPr lang="ru-RU" sz="1400" dirty="0"/>
          </a:p>
          <a:p>
            <a:r>
              <a:rPr lang="ru-RU" sz="1400" b="1" dirty="0"/>
              <a:t>ВРИ участка: </a:t>
            </a:r>
            <a:r>
              <a:rPr lang="ru-RU" sz="1400" dirty="0"/>
              <a:t>для размещения крытого тренировочного ледового катка</a:t>
            </a:r>
          </a:p>
          <a:p>
            <a:r>
              <a:rPr lang="ru-RU" sz="1400" b="1" dirty="0"/>
              <a:t>Собственность: </a:t>
            </a:r>
            <a:r>
              <a:rPr lang="ru-RU" sz="1400" dirty="0"/>
              <a:t>не разграниченная государственная</a:t>
            </a:r>
          </a:p>
          <a:p>
            <a:endParaRPr lang="ru-RU" sz="1400" dirty="0"/>
          </a:p>
          <a:p>
            <a:r>
              <a:rPr lang="ru-RU" sz="1400" dirty="0"/>
              <a:t>Находится в центре </a:t>
            </a:r>
          </a:p>
          <a:p>
            <a:endParaRPr lang="ru-RU" sz="1400" dirty="0"/>
          </a:p>
          <a:p>
            <a:r>
              <a:rPr lang="ru-RU" sz="1400" b="1" dirty="0"/>
              <a:t>ГАЗ –</a:t>
            </a:r>
            <a:r>
              <a:rPr lang="ru-RU" sz="1400" dirty="0"/>
              <a:t> возможно</a:t>
            </a:r>
          </a:p>
          <a:p>
            <a:r>
              <a:rPr lang="ru-RU" sz="1400" b="1" dirty="0"/>
              <a:t>Электричество</a:t>
            </a:r>
            <a:r>
              <a:rPr lang="ru-RU" sz="1400" dirty="0"/>
              <a:t> – возможно</a:t>
            </a:r>
          </a:p>
          <a:p>
            <a:r>
              <a:rPr lang="ru-RU" sz="1400" b="1" dirty="0"/>
              <a:t>Водоснабжение</a:t>
            </a:r>
            <a:r>
              <a:rPr lang="ru-RU" sz="1400" dirty="0"/>
              <a:t> - возможно</a:t>
            </a:r>
          </a:p>
          <a:p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907" y="1740099"/>
            <a:ext cx="5960261" cy="465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лилиния 6"/>
          <p:cNvSpPr/>
          <p:nvPr/>
        </p:nvSpPr>
        <p:spPr>
          <a:xfrm>
            <a:off x="2294313" y="4065616"/>
            <a:ext cx="1330988" cy="1553788"/>
          </a:xfrm>
          <a:custGeom>
            <a:avLst/>
            <a:gdLst>
              <a:gd name="connsiteX0" fmla="*/ 1243012 w 1333500"/>
              <a:gd name="connsiteY0" fmla="*/ 0 h 1514475"/>
              <a:gd name="connsiteX1" fmla="*/ 1333500 w 1333500"/>
              <a:gd name="connsiteY1" fmla="*/ 847725 h 1514475"/>
              <a:gd name="connsiteX2" fmla="*/ 919162 w 1333500"/>
              <a:gd name="connsiteY2" fmla="*/ 1333500 h 1514475"/>
              <a:gd name="connsiteX3" fmla="*/ 361950 w 1333500"/>
              <a:gd name="connsiteY3" fmla="*/ 1514475 h 1514475"/>
              <a:gd name="connsiteX4" fmla="*/ 0 w 1333500"/>
              <a:gd name="connsiteY4" fmla="*/ 690562 h 1514475"/>
              <a:gd name="connsiteX5" fmla="*/ 652462 w 1333500"/>
              <a:gd name="connsiteY5" fmla="*/ 271462 h 1514475"/>
              <a:gd name="connsiteX6" fmla="*/ 1243012 w 1333500"/>
              <a:gd name="connsiteY6" fmla="*/ 0 h 151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3500" h="1514475">
                <a:moveTo>
                  <a:pt x="1243012" y="0"/>
                </a:moveTo>
                <a:lnTo>
                  <a:pt x="1333500" y="847725"/>
                </a:lnTo>
                <a:lnTo>
                  <a:pt x="919162" y="1333500"/>
                </a:lnTo>
                <a:lnTo>
                  <a:pt x="361950" y="1514475"/>
                </a:lnTo>
                <a:lnTo>
                  <a:pt x="0" y="690562"/>
                </a:lnTo>
                <a:lnTo>
                  <a:pt x="652462" y="271462"/>
                </a:lnTo>
                <a:lnTo>
                  <a:pt x="1243012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60585" y="192088"/>
            <a:ext cx="10046677" cy="113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Перспективные для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имущественные комплексы и свободные площади на существующих предприятиях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28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96200" y="764020"/>
            <a:ext cx="299347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endParaRPr lang="ru-RU" sz="2400" dirty="0" smtClean="0"/>
          </a:p>
          <a:p>
            <a:pPr algn="ctr"/>
            <a:r>
              <a:rPr lang="ru-RU" sz="2400" dirty="0" smtClean="0"/>
              <a:t>Участок </a:t>
            </a:r>
            <a:r>
              <a:rPr lang="ru-RU" sz="2400" dirty="0"/>
              <a:t>2</a:t>
            </a:r>
          </a:p>
          <a:p>
            <a:pPr algn="ctr"/>
            <a:endParaRPr lang="ru-RU" dirty="0" smtClean="0"/>
          </a:p>
          <a:p>
            <a:r>
              <a:rPr lang="ru-RU" sz="1400" b="1" dirty="0"/>
              <a:t>Кадастровый номер участка: </a:t>
            </a:r>
            <a:r>
              <a:rPr lang="ru-RU" sz="1400" dirty="0"/>
              <a:t>50:02:0030204:255</a:t>
            </a:r>
          </a:p>
          <a:p>
            <a:r>
              <a:rPr lang="ru-RU" sz="1400" b="1" dirty="0"/>
              <a:t>Адрес:</a:t>
            </a:r>
            <a:r>
              <a:rPr lang="ru-RU" sz="1400" dirty="0"/>
              <a:t> Московская область, городской округ Лотошино, п. Лотошино, Раменское шоссе</a:t>
            </a:r>
          </a:p>
          <a:p>
            <a:r>
              <a:rPr lang="ru-RU" sz="1400" b="1" dirty="0"/>
              <a:t>Площадь участка: </a:t>
            </a:r>
            <a:r>
              <a:rPr lang="ru-RU" sz="1400" dirty="0"/>
              <a:t>27 900 </a:t>
            </a:r>
            <a:r>
              <a:rPr lang="ru-RU" sz="1400" dirty="0" err="1"/>
              <a:t>кв.м</a:t>
            </a:r>
            <a:endParaRPr lang="ru-RU" sz="1400" dirty="0"/>
          </a:p>
          <a:p>
            <a:r>
              <a:rPr lang="ru-RU" sz="1400" b="1" dirty="0"/>
              <a:t>ВРИ участка: </a:t>
            </a:r>
            <a:r>
              <a:rPr lang="ru-RU" sz="1400" dirty="0"/>
              <a:t>под строительство вещевого рынка</a:t>
            </a:r>
          </a:p>
          <a:p>
            <a:r>
              <a:rPr lang="ru-RU" sz="1400" b="1" dirty="0"/>
              <a:t>Собственность: </a:t>
            </a:r>
            <a:r>
              <a:rPr lang="ru-RU" sz="1400" dirty="0"/>
              <a:t>не разграниченная государственная</a:t>
            </a:r>
          </a:p>
          <a:p>
            <a:r>
              <a:rPr lang="ru-RU" sz="1400" dirty="0" smtClean="0"/>
              <a:t>Небольшая </a:t>
            </a:r>
            <a:r>
              <a:rPr lang="ru-RU" sz="1400" dirty="0"/>
              <a:t>удаленность от центра, хорошая транспортная доступность </a:t>
            </a:r>
            <a:endParaRPr lang="ru-RU" sz="1400" dirty="0"/>
          </a:p>
          <a:p>
            <a:r>
              <a:rPr lang="ru-RU" sz="1400" dirty="0"/>
              <a:t>ГАЗ – возможно</a:t>
            </a:r>
          </a:p>
          <a:p>
            <a:r>
              <a:rPr lang="ru-RU" sz="1400" dirty="0"/>
              <a:t>Электричество – возможно</a:t>
            </a:r>
          </a:p>
          <a:p>
            <a:r>
              <a:rPr lang="ru-RU" sz="1400" dirty="0"/>
              <a:t>Водоснабжение – муниципальные сети отсутствуют </a:t>
            </a:r>
          </a:p>
          <a:p>
            <a:endParaRPr lang="ru-RU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814" y="1557112"/>
            <a:ext cx="6363422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лилиния 2"/>
          <p:cNvSpPr/>
          <p:nvPr/>
        </p:nvSpPr>
        <p:spPr>
          <a:xfrm>
            <a:off x="3928283" y="3399906"/>
            <a:ext cx="990600" cy="1257300"/>
          </a:xfrm>
          <a:custGeom>
            <a:avLst/>
            <a:gdLst>
              <a:gd name="connsiteX0" fmla="*/ 638175 w 990600"/>
              <a:gd name="connsiteY0" fmla="*/ 0 h 1257300"/>
              <a:gd name="connsiteX1" fmla="*/ 990600 w 990600"/>
              <a:gd name="connsiteY1" fmla="*/ 1190625 h 1257300"/>
              <a:gd name="connsiteX2" fmla="*/ 276225 w 990600"/>
              <a:gd name="connsiteY2" fmla="*/ 1257300 h 1257300"/>
              <a:gd name="connsiteX3" fmla="*/ 0 w 990600"/>
              <a:gd name="connsiteY3" fmla="*/ 523875 h 1257300"/>
              <a:gd name="connsiteX4" fmla="*/ 638175 w 990600"/>
              <a:gd name="connsiteY4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600" h="1257300">
                <a:moveTo>
                  <a:pt x="638175" y="0"/>
                </a:moveTo>
                <a:lnTo>
                  <a:pt x="990600" y="1190625"/>
                </a:lnTo>
                <a:lnTo>
                  <a:pt x="276225" y="1257300"/>
                </a:lnTo>
                <a:lnTo>
                  <a:pt x="0" y="523875"/>
                </a:lnTo>
                <a:lnTo>
                  <a:pt x="63817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60585" y="192088"/>
            <a:ext cx="10046677" cy="113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Перспективные для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имущественные комплексы и свободные площади на существующих предприятиях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73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66338" y="1033502"/>
            <a:ext cx="28438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r>
              <a:rPr lang="ru-RU" sz="2400" dirty="0"/>
              <a:t>Участок 3</a:t>
            </a:r>
          </a:p>
          <a:p>
            <a:pPr algn="ctr"/>
            <a:endParaRPr lang="ru-RU" dirty="0" smtClean="0"/>
          </a:p>
          <a:p>
            <a:r>
              <a:rPr lang="ru-RU" sz="1400" b="1" dirty="0"/>
              <a:t>Кадастровый номер участка: </a:t>
            </a:r>
            <a:r>
              <a:rPr lang="ru-RU" sz="1400" dirty="0"/>
              <a:t>50:02:0030204:797</a:t>
            </a:r>
          </a:p>
          <a:p>
            <a:r>
              <a:rPr lang="ru-RU" sz="1400" b="1" dirty="0"/>
              <a:t>Адрес:</a:t>
            </a:r>
            <a:r>
              <a:rPr lang="ru-RU" sz="1400" dirty="0"/>
              <a:t> Московская область, городской округ Лотошино, п. Лотошино, Раменское шоссе</a:t>
            </a:r>
          </a:p>
          <a:p>
            <a:r>
              <a:rPr lang="ru-RU" sz="1400" b="1" dirty="0"/>
              <a:t>Площадь участка: </a:t>
            </a:r>
            <a:r>
              <a:rPr lang="ru-RU" sz="1400" dirty="0"/>
              <a:t>10 000 </a:t>
            </a:r>
            <a:r>
              <a:rPr lang="ru-RU" sz="1400" dirty="0" err="1"/>
              <a:t>кв.м</a:t>
            </a:r>
            <a:endParaRPr lang="ru-RU" sz="1400" dirty="0"/>
          </a:p>
          <a:p>
            <a:r>
              <a:rPr lang="ru-RU" sz="1400" b="1" dirty="0"/>
              <a:t>ВРИ участка: </a:t>
            </a:r>
            <a:r>
              <a:rPr lang="ru-RU" sz="1400" dirty="0"/>
              <a:t>автомобильный </a:t>
            </a:r>
            <a:r>
              <a:rPr lang="ru-RU" sz="1400" dirty="0"/>
              <a:t>транспорт(под стоянку)</a:t>
            </a:r>
          </a:p>
          <a:p>
            <a:r>
              <a:rPr lang="ru-RU" sz="1400" b="1" dirty="0"/>
              <a:t>Собственность: </a:t>
            </a:r>
            <a:r>
              <a:rPr lang="ru-RU" sz="1400" dirty="0"/>
              <a:t>не разграниченная государственная</a:t>
            </a:r>
          </a:p>
          <a:p>
            <a:endParaRPr lang="ru-RU" sz="1400" dirty="0"/>
          </a:p>
          <a:p>
            <a:r>
              <a:rPr lang="ru-RU" sz="1400" dirty="0"/>
              <a:t>Небольшая удаленность от центра, хорошая транспортная доступность     </a:t>
            </a:r>
            <a:endParaRPr lang="ru-RU" sz="1400" dirty="0"/>
          </a:p>
          <a:p>
            <a:r>
              <a:rPr lang="ru-RU" sz="1400" dirty="0"/>
              <a:t>ГАЗ – возможно</a:t>
            </a:r>
          </a:p>
          <a:p>
            <a:r>
              <a:rPr lang="ru-RU" sz="1400" dirty="0"/>
              <a:t>Электричество – возможно</a:t>
            </a:r>
          </a:p>
          <a:p>
            <a:r>
              <a:rPr lang="ru-RU" sz="1400" dirty="0"/>
              <a:t>Водоснабжение – муниципальные сети отсутствуют </a:t>
            </a:r>
          </a:p>
          <a:p>
            <a:endParaRPr lang="ru-RU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281" y="1598260"/>
            <a:ext cx="6353894" cy="480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олилиния 3"/>
          <p:cNvSpPr/>
          <p:nvPr/>
        </p:nvSpPr>
        <p:spPr>
          <a:xfrm>
            <a:off x="3389516" y="3161607"/>
            <a:ext cx="1533525" cy="1376103"/>
          </a:xfrm>
          <a:custGeom>
            <a:avLst/>
            <a:gdLst>
              <a:gd name="connsiteX0" fmla="*/ 1190625 w 1533525"/>
              <a:gd name="connsiteY0" fmla="*/ 0 h 1352550"/>
              <a:gd name="connsiteX1" fmla="*/ 1533525 w 1533525"/>
              <a:gd name="connsiteY1" fmla="*/ 400050 h 1352550"/>
              <a:gd name="connsiteX2" fmla="*/ 323850 w 1533525"/>
              <a:gd name="connsiteY2" fmla="*/ 1352550 h 1352550"/>
              <a:gd name="connsiteX3" fmla="*/ 0 w 1533525"/>
              <a:gd name="connsiteY3" fmla="*/ 971550 h 1352550"/>
              <a:gd name="connsiteX4" fmla="*/ 1190625 w 1533525"/>
              <a:gd name="connsiteY4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25" h="1352550">
                <a:moveTo>
                  <a:pt x="1190625" y="0"/>
                </a:moveTo>
                <a:lnTo>
                  <a:pt x="1533525" y="400050"/>
                </a:lnTo>
                <a:lnTo>
                  <a:pt x="323850" y="1352550"/>
                </a:lnTo>
                <a:lnTo>
                  <a:pt x="0" y="971550"/>
                </a:lnTo>
                <a:lnTo>
                  <a:pt x="11906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60585" y="192088"/>
            <a:ext cx="10046677" cy="113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Перспективные для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имущественные комплексы и свободные площади на существующих предприятиях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32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34300" y="1108710"/>
            <a:ext cx="2843808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r>
              <a:rPr lang="ru-RU" sz="2400" dirty="0"/>
              <a:t>Участок 4</a:t>
            </a:r>
          </a:p>
          <a:p>
            <a:pPr algn="ctr"/>
            <a:endParaRPr lang="ru-RU" dirty="0" smtClean="0"/>
          </a:p>
          <a:p>
            <a:r>
              <a:rPr lang="ru-RU" sz="1400" b="1" dirty="0"/>
              <a:t>Кадастровый номер участка: </a:t>
            </a:r>
            <a:r>
              <a:rPr lang="ru-RU" sz="1400" dirty="0"/>
              <a:t>50:02:0040408:1</a:t>
            </a:r>
          </a:p>
          <a:p>
            <a:r>
              <a:rPr lang="ru-RU" sz="1400" b="1" dirty="0"/>
              <a:t>Адрес:</a:t>
            </a:r>
            <a:r>
              <a:rPr lang="ru-RU" sz="1400" dirty="0"/>
              <a:t> Московская область, городской округ Лотошино, Южнее д. Ошейкино</a:t>
            </a:r>
          </a:p>
          <a:p>
            <a:r>
              <a:rPr lang="ru-RU" sz="1400" b="1" dirty="0"/>
              <a:t>Площадь участка: </a:t>
            </a:r>
            <a:r>
              <a:rPr lang="ru-RU" sz="1400" dirty="0"/>
              <a:t>366000 </a:t>
            </a:r>
            <a:r>
              <a:rPr lang="ru-RU" sz="1400" dirty="0" err="1"/>
              <a:t>кв.м</a:t>
            </a:r>
            <a:endParaRPr lang="ru-RU" sz="1400" dirty="0"/>
          </a:p>
          <a:p>
            <a:r>
              <a:rPr lang="ru-RU" sz="1400" b="1" dirty="0"/>
              <a:t>ВРИ участка: </a:t>
            </a:r>
            <a:r>
              <a:rPr lang="ru-RU" sz="1400" dirty="0"/>
              <a:t>Для строительства коттеджей, спортивных  и оздоровительных сооружений</a:t>
            </a:r>
          </a:p>
          <a:p>
            <a:r>
              <a:rPr lang="ru-RU" sz="1400" b="1" dirty="0"/>
              <a:t>Собственность: </a:t>
            </a:r>
            <a:r>
              <a:rPr lang="ru-RU" sz="1400" dirty="0"/>
              <a:t>не разграниченная государственная</a:t>
            </a:r>
          </a:p>
          <a:p>
            <a:endParaRPr lang="ru-RU" sz="1400" dirty="0"/>
          </a:p>
          <a:p>
            <a:r>
              <a:rPr lang="ru-RU" sz="1400" dirty="0"/>
              <a:t>ГАЗ – отсутствует возможность</a:t>
            </a:r>
          </a:p>
          <a:p>
            <a:r>
              <a:rPr lang="ru-RU" sz="1400" dirty="0"/>
              <a:t>Электричество – возможно</a:t>
            </a:r>
          </a:p>
          <a:p>
            <a:r>
              <a:rPr lang="ru-RU" sz="1400" dirty="0"/>
              <a:t>Водоснабжение – муниципальные сети отсутствуют </a:t>
            </a:r>
          </a:p>
          <a:p>
            <a:endParaRPr lang="ru-RU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918" y="1565548"/>
            <a:ext cx="6389442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олилиния 4"/>
          <p:cNvSpPr/>
          <p:nvPr/>
        </p:nvSpPr>
        <p:spPr>
          <a:xfrm>
            <a:off x="3276600" y="3209925"/>
            <a:ext cx="1828800" cy="1214438"/>
          </a:xfrm>
          <a:custGeom>
            <a:avLst/>
            <a:gdLst>
              <a:gd name="connsiteX0" fmla="*/ 1747838 w 1828800"/>
              <a:gd name="connsiteY0" fmla="*/ 0 h 1214438"/>
              <a:gd name="connsiteX1" fmla="*/ 1828800 w 1828800"/>
              <a:gd name="connsiteY1" fmla="*/ 400050 h 1214438"/>
              <a:gd name="connsiteX2" fmla="*/ 1462088 w 1828800"/>
              <a:gd name="connsiteY2" fmla="*/ 766763 h 1214438"/>
              <a:gd name="connsiteX3" fmla="*/ 900113 w 1828800"/>
              <a:gd name="connsiteY3" fmla="*/ 604838 h 1214438"/>
              <a:gd name="connsiteX4" fmla="*/ 790575 w 1828800"/>
              <a:gd name="connsiteY4" fmla="*/ 819150 h 1214438"/>
              <a:gd name="connsiteX5" fmla="*/ 542925 w 1828800"/>
              <a:gd name="connsiteY5" fmla="*/ 952500 h 1214438"/>
              <a:gd name="connsiteX6" fmla="*/ 247650 w 1828800"/>
              <a:gd name="connsiteY6" fmla="*/ 1214438 h 1214438"/>
              <a:gd name="connsiteX7" fmla="*/ 0 w 1828800"/>
              <a:gd name="connsiteY7" fmla="*/ 938213 h 1214438"/>
              <a:gd name="connsiteX8" fmla="*/ 71438 w 1828800"/>
              <a:gd name="connsiteY8" fmla="*/ 842963 h 1214438"/>
              <a:gd name="connsiteX9" fmla="*/ 223838 w 1828800"/>
              <a:gd name="connsiteY9" fmla="*/ 819150 h 1214438"/>
              <a:gd name="connsiteX10" fmla="*/ 352425 w 1828800"/>
              <a:gd name="connsiteY10" fmla="*/ 781050 h 1214438"/>
              <a:gd name="connsiteX11" fmla="*/ 476250 w 1828800"/>
              <a:gd name="connsiteY11" fmla="*/ 609600 h 1214438"/>
              <a:gd name="connsiteX12" fmla="*/ 538163 w 1828800"/>
              <a:gd name="connsiteY12" fmla="*/ 581025 h 1214438"/>
              <a:gd name="connsiteX13" fmla="*/ 781050 w 1828800"/>
              <a:gd name="connsiteY13" fmla="*/ 447675 h 1214438"/>
              <a:gd name="connsiteX14" fmla="*/ 914400 w 1828800"/>
              <a:gd name="connsiteY14" fmla="*/ 252413 h 1214438"/>
              <a:gd name="connsiteX15" fmla="*/ 1090613 w 1828800"/>
              <a:gd name="connsiteY15" fmla="*/ 123825 h 1214438"/>
              <a:gd name="connsiteX16" fmla="*/ 1219200 w 1828800"/>
              <a:gd name="connsiteY16" fmla="*/ 90488 h 1214438"/>
              <a:gd name="connsiteX17" fmla="*/ 1433513 w 1828800"/>
              <a:gd name="connsiteY17" fmla="*/ 138113 h 1214438"/>
              <a:gd name="connsiteX18" fmla="*/ 1566863 w 1828800"/>
              <a:gd name="connsiteY18" fmla="*/ 147638 h 1214438"/>
              <a:gd name="connsiteX19" fmla="*/ 1695450 w 1828800"/>
              <a:gd name="connsiteY19" fmla="*/ 76200 h 1214438"/>
              <a:gd name="connsiteX20" fmla="*/ 1747838 w 1828800"/>
              <a:gd name="connsiteY20" fmla="*/ 0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28800" h="1214438">
                <a:moveTo>
                  <a:pt x="1747838" y="0"/>
                </a:moveTo>
                <a:lnTo>
                  <a:pt x="1828800" y="400050"/>
                </a:lnTo>
                <a:lnTo>
                  <a:pt x="1462088" y="766763"/>
                </a:lnTo>
                <a:lnTo>
                  <a:pt x="900113" y="604838"/>
                </a:lnTo>
                <a:lnTo>
                  <a:pt x="790575" y="819150"/>
                </a:lnTo>
                <a:lnTo>
                  <a:pt x="542925" y="952500"/>
                </a:lnTo>
                <a:lnTo>
                  <a:pt x="247650" y="1214438"/>
                </a:lnTo>
                <a:lnTo>
                  <a:pt x="0" y="938213"/>
                </a:lnTo>
                <a:lnTo>
                  <a:pt x="71438" y="842963"/>
                </a:lnTo>
                <a:lnTo>
                  <a:pt x="223838" y="819150"/>
                </a:lnTo>
                <a:lnTo>
                  <a:pt x="352425" y="781050"/>
                </a:lnTo>
                <a:lnTo>
                  <a:pt x="476250" y="609600"/>
                </a:lnTo>
                <a:lnTo>
                  <a:pt x="538163" y="581025"/>
                </a:lnTo>
                <a:lnTo>
                  <a:pt x="781050" y="447675"/>
                </a:lnTo>
                <a:lnTo>
                  <a:pt x="914400" y="252413"/>
                </a:lnTo>
                <a:lnTo>
                  <a:pt x="1090613" y="123825"/>
                </a:lnTo>
                <a:lnTo>
                  <a:pt x="1219200" y="90488"/>
                </a:lnTo>
                <a:lnTo>
                  <a:pt x="1433513" y="138113"/>
                </a:lnTo>
                <a:lnTo>
                  <a:pt x="1566863" y="147638"/>
                </a:lnTo>
                <a:lnTo>
                  <a:pt x="1695450" y="76200"/>
                </a:lnTo>
                <a:lnTo>
                  <a:pt x="1747838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60585" y="192088"/>
            <a:ext cx="10046677" cy="113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Перспективные для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имущественные комплексы и свободные площади на существующих предприятиях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77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67650" y="1177617"/>
            <a:ext cx="284380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r>
              <a:rPr lang="ru-RU" sz="2400" dirty="0"/>
              <a:t>Участок 5</a:t>
            </a:r>
          </a:p>
          <a:p>
            <a:pPr algn="ctr"/>
            <a:endParaRPr lang="ru-RU" dirty="0" smtClean="0"/>
          </a:p>
          <a:p>
            <a:r>
              <a:rPr lang="ru-RU" sz="1400" b="1" dirty="0"/>
              <a:t>Кадастровый номер участка: </a:t>
            </a:r>
            <a:r>
              <a:rPr lang="ru-RU" sz="1400" dirty="0"/>
              <a:t>50:02:0040204:943</a:t>
            </a:r>
          </a:p>
          <a:p>
            <a:r>
              <a:rPr lang="ru-RU" sz="1400" b="1" dirty="0"/>
              <a:t>Адрес:</a:t>
            </a:r>
            <a:r>
              <a:rPr lang="ru-RU" sz="1400" dirty="0"/>
              <a:t> Московская область, городской округ Лотошино, </a:t>
            </a:r>
            <a:r>
              <a:rPr lang="ru-RU" sz="1400" dirty="0" err="1"/>
              <a:t>с.п</a:t>
            </a:r>
            <a:r>
              <a:rPr lang="ru-RU" sz="1400" dirty="0"/>
              <a:t>. </a:t>
            </a:r>
            <a:r>
              <a:rPr lang="ru-RU" sz="1400" dirty="0" err="1"/>
              <a:t>Ошейкинское</a:t>
            </a:r>
            <a:r>
              <a:rPr lang="ru-RU" sz="1400" dirty="0"/>
              <a:t> , д. Ушаково</a:t>
            </a:r>
          </a:p>
          <a:p>
            <a:r>
              <a:rPr lang="ru-RU" sz="1400" b="1" dirty="0"/>
              <a:t>Площадь участка: </a:t>
            </a:r>
            <a:r>
              <a:rPr lang="ru-RU" sz="1400" dirty="0"/>
              <a:t>94564 </a:t>
            </a:r>
            <a:r>
              <a:rPr lang="ru-RU" sz="1400" dirty="0" err="1"/>
              <a:t>кв.м</a:t>
            </a:r>
            <a:endParaRPr lang="ru-RU" sz="1400" dirty="0"/>
          </a:p>
          <a:p>
            <a:r>
              <a:rPr lang="ru-RU" sz="1400" b="1" dirty="0"/>
              <a:t>ВРИ участка: </a:t>
            </a:r>
            <a:r>
              <a:rPr lang="ru-RU" sz="1400" dirty="0"/>
              <a:t>для строительства технико-внедренческого </a:t>
            </a:r>
            <a:r>
              <a:rPr lang="ru-RU" sz="1400" dirty="0"/>
              <a:t>центра</a:t>
            </a:r>
          </a:p>
          <a:p>
            <a:r>
              <a:rPr lang="ru-RU" sz="1400" b="1" dirty="0"/>
              <a:t>Собственность</a:t>
            </a:r>
            <a:r>
              <a:rPr lang="ru-RU" sz="1400" b="1" dirty="0"/>
              <a:t>: </a:t>
            </a:r>
            <a:r>
              <a:rPr lang="ru-RU" sz="1400" dirty="0"/>
              <a:t>муниципальная</a:t>
            </a:r>
            <a:endParaRPr lang="ru-RU" sz="1400" dirty="0"/>
          </a:p>
          <a:p>
            <a:endParaRPr lang="ru-RU" sz="1400" dirty="0"/>
          </a:p>
          <a:p>
            <a:r>
              <a:rPr lang="ru-RU" sz="1400" dirty="0"/>
              <a:t>ГАЗ – возможно</a:t>
            </a:r>
          </a:p>
          <a:p>
            <a:r>
              <a:rPr lang="ru-RU" sz="1400" dirty="0"/>
              <a:t>Электричество – возможно</a:t>
            </a:r>
          </a:p>
          <a:p>
            <a:r>
              <a:rPr lang="ru-RU" sz="1400" dirty="0"/>
              <a:t>Водоснабжение – муниципальные сети отсутствуют </a:t>
            </a:r>
          </a:p>
          <a:p>
            <a:endParaRPr lang="ru-RU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144" y="1603289"/>
            <a:ext cx="6413502" cy="468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лилиния 2"/>
          <p:cNvSpPr/>
          <p:nvPr/>
        </p:nvSpPr>
        <p:spPr>
          <a:xfrm>
            <a:off x="3838575" y="2903845"/>
            <a:ext cx="857250" cy="1533525"/>
          </a:xfrm>
          <a:custGeom>
            <a:avLst/>
            <a:gdLst>
              <a:gd name="connsiteX0" fmla="*/ 9525 w 857250"/>
              <a:gd name="connsiteY0" fmla="*/ 0 h 1533525"/>
              <a:gd name="connsiteX1" fmla="*/ 0 w 857250"/>
              <a:gd name="connsiteY1" fmla="*/ 1533525 h 1533525"/>
              <a:gd name="connsiteX2" fmla="*/ 304800 w 857250"/>
              <a:gd name="connsiteY2" fmla="*/ 1362075 h 1533525"/>
              <a:gd name="connsiteX3" fmla="*/ 628650 w 857250"/>
              <a:gd name="connsiteY3" fmla="*/ 1428750 h 1533525"/>
              <a:gd name="connsiteX4" fmla="*/ 857250 w 857250"/>
              <a:gd name="connsiteY4" fmla="*/ 1495425 h 1533525"/>
              <a:gd name="connsiteX5" fmla="*/ 676275 w 857250"/>
              <a:gd name="connsiteY5" fmla="*/ 209550 h 1533525"/>
              <a:gd name="connsiteX6" fmla="*/ 9525 w 857250"/>
              <a:gd name="connsiteY6" fmla="*/ 0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7250" h="1533525">
                <a:moveTo>
                  <a:pt x="9525" y="0"/>
                </a:moveTo>
                <a:lnTo>
                  <a:pt x="0" y="1533525"/>
                </a:lnTo>
                <a:lnTo>
                  <a:pt x="304800" y="1362075"/>
                </a:lnTo>
                <a:lnTo>
                  <a:pt x="628650" y="1428750"/>
                </a:lnTo>
                <a:lnTo>
                  <a:pt x="857250" y="1495425"/>
                </a:lnTo>
                <a:lnTo>
                  <a:pt x="676275" y="209550"/>
                </a:lnTo>
                <a:lnTo>
                  <a:pt x="95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60585" y="192088"/>
            <a:ext cx="10046677" cy="113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Перспективные для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имущественные комплексы и свободные площади на существующих предприятиях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81950" y="1189852"/>
            <a:ext cx="284380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r>
              <a:rPr lang="ru-RU" sz="2400" dirty="0"/>
              <a:t>Участок 6</a:t>
            </a:r>
          </a:p>
          <a:p>
            <a:pPr algn="ctr"/>
            <a:endParaRPr lang="ru-RU" dirty="0" smtClean="0"/>
          </a:p>
          <a:p>
            <a:r>
              <a:rPr lang="ru-RU" sz="1400" b="1" dirty="0"/>
              <a:t>Кадастровый номер участка: </a:t>
            </a:r>
            <a:r>
              <a:rPr lang="ru-RU" sz="1400" dirty="0"/>
              <a:t>50:02:0040220:138</a:t>
            </a:r>
          </a:p>
          <a:p>
            <a:r>
              <a:rPr lang="ru-RU" sz="1400" b="1" dirty="0"/>
              <a:t>Адрес:</a:t>
            </a:r>
            <a:r>
              <a:rPr lang="ru-RU" sz="1400" dirty="0"/>
              <a:t> Московская область, городской округ Лотошино, п. Кировский</a:t>
            </a:r>
          </a:p>
          <a:p>
            <a:r>
              <a:rPr lang="ru-RU" sz="1400" b="1" dirty="0"/>
              <a:t>Площадь участка: </a:t>
            </a:r>
            <a:r>
              <a:rPr lang="ru-RU" sz="1400" dirty="0"/>
              <a:t>10 000 </a:t>
            </a:r>
            <a:r>
              <a:rPr lang="ru-RU" sz="1400" dirty="0" err="1"/>
              <a:t>кв.м</a:t>
            </a:r>
            <a:endParaRPr lang="ru-RU" sz="1400" dirty="0"/>
          </a:p>
          <a:p>
            <a:r>
              <a:rPr lang="ru-RU" sz="1400" b="1" dirty="0"/>
              <a:t>ВРИ участка: </a:t>
            </a:r>
            <a:r>
              <a:rPr lang="ru-RU" sz="1400" dirty="0"/>
              <a:t>для строительства торгово-развлекательного </a:t>
            </a:r>
            <a:r>
              <a:rPr lang="ru-RU" sz="1400" dirty="0"/>
              <a:t>комплекса</a:t>
            </a:r>
          </a:p>
          <a:p>
            <a:r>
              <a:rPr lang="ru-RU" sz="1400" b="1" dirty="0"/>
              <a:t>Собственность</a:t>
            </a:r>
            <a:r>
              <a:rPr lang="ru-RU" sz="1400" b="1" dirty="0"/>
              <a:t>: </a:t>
            </a:r>
            <a:r>
              <a:rPr lang="ru-RU" sz="1400" dirty="0"/>
              <a:t>неразграниченная государственная </a:t>
            </a:r>
            <a:endParaRPr lang="ru-RU" sz="1400" dirty="0"/>
          </a:p>
          <a:p>
            <a:endParaRPr lang="ru-RU" sz="1400" dirty="0"/>
          </a:p>
          <a:p>
            <a:r>
              <a:rPr lang="ru-RU" sz="1400" dirty="0"/>
              <a:t>Находится </a:t>
            </a:r>
            <a:r>
              <a:rPr lang="ru-RU" sz="1400" dirty="0"/>
              <a:t>в центре </a:t>
            </a:r>
          </a:p>
          <a:p>
            <a:endParaRPr lang="ru-RU" sz="1400" dirty="0"/>
          </a:p>
          <a:p>
            <a:r>
              <a:rPr lang="ru-RU" sz="1400" dirty="0"/>
              <a:t>ГАЗ – возможно</a:t>
            </a:r>
          </a:p>
          <a:p>
            <a:r>
              <a:rPr lang="ru-RU" sz="1400" dirty="0"/>
              <a:t>Электричество – возможно</a:t>
            </a:r>
          </a:p>
          <a:p>
            <a:r>
              <a:rPr lang="ru-RU" sz="1400" dirty="0"/>
              <a:t>Водоснабжение – возможно</a:t>
            </a:r>
          </a:p>
          <a:p>
            <a:endParaRPr lang="ru-RU" sz="1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614" y="1712277"/>
            <a:ext cx="6367307" cy="450754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sp>
        <p:nvSpPr>
          <p:cNvPr id="6" name="Полилиния 5"/>
          <p:cNvSpPr/>
          <p:nvPr/>
        </p:nvSpPr>
        <p:spPr>
          <a:xfrm>
            <a:off x="4448176" y="2911157"/>
            <a:ext cx="1323975" cy="2109787"/>
          </a:xfrm>
          <a:custGeom>
            <a:avLst/>
            <a:gdLst>
              <a:gd name="connsiteX0" fmla="*/ 0 w 1323975"/>
              <a:gd name="connsiteY0" fmla="*/ 361950 h 2109787"/>
              <a:gd name="connsiteX1" fmla="*/ 319088 w 1323975"/>
              <a:gd name="connsiteY1" fmla="*/ 352425 h 2109787"/>
              <a:gd name="connsiteX2" fmla="*/ 485775 w 1323975"/>
              <a:gd name="connsiteY2" fmla="*/ 0 h 2109787"/>
              <a:gd name="connsiteX3" fmla="*/ 828675 w 1323975"/>
              <a:gd name="connsiteY3" fmla="*/ 204787 h 2109787"/>
              <a:gd name="connsiteX4" fmla="*/ 504825 w 1323975"/>
              <a:gd name="connsiteY4" fmla="*/ 847725 h 2109787"/>
              <a:gd name="connsiteX5" fmla="*/ 1271588 w 1323975"/>
              <a:gd name="connsiteY5" fmla="*/ 1200150 h 2109787"/>
              <a:gd name="connsiteX6" fmla="*/ 1266825 w 1323975"/>
              <a:gd name="connsiteY6" fmla="*/ 1595437 h 2109787"/>
              <a:gd name="connsiteX7" fmla="*/ 1323975 w 1323975"/>
              <a:gd name="connsiteY7" fmla="*/ 1600200 h 2109787"/>
              <a:gd name="connsiteX8" fmla="*/ 1319213 w 1323975"/>
              <a:gd name="connsiteY8" fmla="*/ 1704975 h 2109787"/>
              <a:gd name="connsiteX9" fmla="*/ 1023938 w 1323975"/>
              <a:gd name="connsiteY9" fmla="*/ 1695450 h 2109787"/>
              <a:gd name="connsiteX10" fmla="*/ 1014413 w 1323975"/>
              <a:gd name="connsiteY10" fmla="*/ 1557337 h 2109787"/>
              <a:gd name="connsiteX11" fmla="*/ 876300 w 1323975"/>
              <a:gd name="connsiteY11" fmla="*/ 1571625 h 2109787"/>
              <a:gd name="connsiteX12" fmla="*/ 881063 w 1323975"/>
              <a:gd name="connsiteY12" fmla="*/ 1633537 h 2109787"/>
              <a:gd name="connsiteX13" fmla="*/ 738188 w 1323975"/>
              <a:gd name="connsiteY13" fmla="*/ 1662112 h 2109787"/>
              <a:gd name="connsiteX14" fmla="*/ 738188 w 1323975"/>
              <a:gd name="connsiteY14" fmla="*/ 1681162 h 2109787"/>
              <a:gd name="connsiteX15" fmla="*/ 871538 w 1323975"/>
              <a:gd name="connsiteY15" fmla="*/ 1704975 h 2109787"/>
              <a:gd name="connsiteX16" fmla="*/ 904875 w 1323975"/>
              <a:gd name="connsiteY16" fmla="*/ 2043112 h 2109787"/>
              <a:gd name="connsiteX17" fmla="*/ 838200 w 1323975"/>
              <a:gd name="connsiteY17" fmla="*/ 2047875 h 2109787"/>
              <a:gd name="connsiteX18" fmla="*/ 314325 w 1323975"/>
              <a:gd name="connsiteY18" fmla="*/ 2109787 h 2109787"/>
              <a:gd name="connsiteX19" fmla="*/ 0 w 1323975"/>
              <a:gd name="connsiteY19" fmla="*/ 361950 h 2109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23975" h="2109787">
                <a:moveTo>
                  <a:pt x="0" y="361950"/>
                </a:moveTo>
                <a:lnTo>
                  <a:pt x="319088" y="352425"/>
                </a:lnTo>
                <a:lnTo>
                  <a:pt x="485775" y="0"/>
                </a:lnTo>
                <a:lnTo>
                  <a:pt x="828675" y="204787"/>
                </a:lnTo>
                <a:lnTo>
                  <a:pt x="504825" y="847725"/>
                </a:lnTo>
                <a:lnTo>
                  <a:pt x="1271588" y="1200150"/>
                </a:lnTo>
                <a:cubicBezTo>
                  <a:pt x="1270000" y="1331912"/>
                  <a:pt x="1268413" y="1463675"/>
                  <a:pt x="1266825" y="1595437"/>
                </a:cubicBezTo>
                <a:lnTo>
                  <a:pt x="1323975" y="1600200"/>
                </a:lnTo>
                <a:lnTo>
                  <a:pt x="1319213" y="1704975"/>
                </a:lnTo>
                <a:lnTo>
                  <a:pt x="1023938" y="1695450"/>
                </a:lnTo>
                <a:lnTo>
                  <a:pt x="1014413" y="1557337"/>
                </a:lnTo>
                <a:lnTo>
                  <a:pt x="876300" y="1571625"/>
                </a:lnTo>
                <a:lnTo>
                  <a:pt x="881063" y="1633537"/>
                </a:lnTo>
                <a:lnTo>
                  <a:pt x="738188" y="1662112"/>
                </a:lnTo>
                <a:lnTo>
                  <a:pt x="738188" y="1681162"/>
                </a:lnTo>
                <a:lnTo>
                  <a:pt x="871538" y="1704975"/>
                </a:lnTo>
                <a:lnTo>
                  <a:pt x="904875" y="2043112"/>
                </a:lnTo>
                <a:lnTo>
                  <a:pt x="838200" y="2047875"/>
                </a:lnTo>
                <a:lnTo>
                  <a:pt x="314325" y="2109787"/>
                </a:lnTo>
                <a:lnTo>
                  <a:pt x="0" y="36195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60585" y="192088"/>
            <a:ext cx="10046677" cy="113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Перспективные для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имущественные комплексы и свободные площади на существующих предприятиях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00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58125" y="1130619"/>
            <a:ext cx="284380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r>
              <a:rPr lang="ru-RU" sz="2400" dirty="0"/>
              <a:t>Участок 7</a:t>
            </a:r>
          </a:p>
          <a:p>
            <a:pPr algn="ctr"/>
            <a:endParaRPr lang="ru-RU" dirty="0" smtClean="0"/>
          </a:p>
          <a:p>
            <a:r>
              <a:rPr lang="ru-RU" sz="1400" b="1" dirty="0"/>
              <a:t>Кадастровый номер участка: </a:t>
            </a:r>
            <a:r>
              <a:rPr lang="ru-RU" sz="1400" dirty="0"/>
              <a:t>50:02:0010410:129</a:t>
            </a:r>
          </a:p>
          <a:p>
            <a:r>
              <a:rPr lang="ru-RU" sz="1400" b="1" dirty="0"/>
              <a:t>Адрес:</a:t>
            </a:r>
            <a:r>
              <a:rPr lang="ru-RU" sz="1400" dirty="0"/>
              <a:t> Московская область, городской округ Лотошино, д. </a:t>
            </a:r>
            <a:r>
              <a:rPr lang="ru-RU" sz="1400" dirty="0" err="1"/>
              <a:t>Могильцы</a:t>
            </a:r>
            <a:endParaRPr lang="ru-RU" sz="1400" dirty="0"/>
          </a:p>
          <a:p>
            <a:r>
              <a:rPr lang="ru-RU" sz="1400" b="1" dirty="0"/>
              <a:t>Площадь участка: </a:t>
            </a:r>
            <a:r>
              <a:rPr lang="ru-RU" sz="1400" dirty="0"/>
              <a:t>7640 </a:t>
            </a:r>
            <a:r>
              <a:rPr lang="ru-RU" sz="1400" dirty="0" err="1"/>
              <a:t>кв.м</a:t>
            </a:r>
            <a:endParaRPr lang="ru-RU" sz="1400" dirty="0"/>
          </a:p>
          <a:p>
            <a:r>
              <a:rPr lang="ru-RU" sz="1400" b="1" dirty="0"/>
              <a:t>ВРИ участка: </a:t>
            </a:r>
            <a:r>
              <a:rPr lang="ru-RU" sz="1400" dirty="0"/>
              <a:t>сельскохозяйственное </a:t>
            </a:r>
            <a:r>
              <a:rPr lang="ru-RU" sz="1400" dirty="0"/>
              <a:t>использование</a:t>
            </a:r>
          </a:p>
          <a:p>
            <a:r>
              <a:rPr lang="ru-RU" sz="1400" b="1" dirty="0"/>
              <a:t>Собственность</a:t>
            </a:r>
            <a:r>
              <a:rPr lang="ru-RU" sz="1400" b="1" dirty="0"/>
              <a:t>: </a:t>
            </a:r>
            <a:r>
              <a:rPr lang="ru-RU" sz="1400" dirty="0"/>
              <a:t>неразграниченная государственная </a:t>
            </a:r>
            <a:endParaRPr lang="ru-RU" sz="1400" dirty="0"/>
          </a:p>
          <a:p>
            <a:endParaRPr lang="ru-RU" sz="1400" dirty="0"/>
          </a:p>
          <a:p>
            <a:r>
              <a:rPr lang="ru-RU" sz="1400" dirty="0"/>
              <a:t>ГАЗ – невозможно</a:t>
            </a:r>
          </a:p>
          <a:p>
            <a:r>
              <a:rPr lang="ru-RU" sz="1400" dirty="0"/>
              <a:t>Электричество – возможно</a:t>
            </a:r>
          </a:p>
          <a:p>
            <a:r>
              <a:rPr lang="ru-RU" sz="1400" dirty="0"/>
              <a:t>Водоснабжение – муниципальные сети отсутствуют </a:t>
            </a:r>
          </a:p>
          <a:p>
            <a:endParaRPr lang="ru-RU" sz="1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054" y="1519462"/>
            <a:ext cx="6382052" cy="481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лилиния 2"/>
          <p:cNvSpPr/>
          <p:nvPr/>
        </p:nvSpPr>
        <p:spPr>
          <a:xfrm>
            <a:off x="3688980" y="2495550"/>
            <a:ext cx="1600200" cy="762000"/>
          </a:xfrm>
          <a:custGeom>
            <a:avLst/>
            <a:gdLst>
              <a:gd name="connsiteX0" fmla="*/ 209550 w 1600200"/>
              <a:gd name="connsiteY0" fmla="*/ 19050 h 762000"/>
              <a:gd name="connsiteX1" fmla="*/ 0 w 1600200"/>
              <a:gd name="connsiteY1" fmla="*/ 504825 h 762000"/>
              <a:gd name="connsiteX2" fmla="*/ 1304925 w 1600200"/>
              <a:gd name="connsiteY2" fmla="*/ 762000 h 762000"/>
              <a:gd name="connsiteX3" fmla="*/ 1600200 w 1600200"/>
              <a:gd name="connsiteY3" fmla="*/ 0 h 762000"/>
              <a:gd name="connsiteX4" fmla="*/ 209550 w 1600200"/>
              <a:gd name="connsiteY4" fmla="*/ 1905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762000">
                <a:moveTo>
                  <a:pt x="209550" y="19050"/>
                </a:moveTo>
                <a:lnTo>
                  <a:pt x="0" y="504825"/>
                </a:lnTo>
                <a:lnTo>
                  <a:pt x="1304925" y="762000"/>
                </a:lnTo>
                <a:lnTo>
                  <a:pt x="1600200" y="0"/>
                </a:lnTo>
                <a:lnTo>
                  <a:pt x="209550" y="1905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60585" y="192088"/>
            <a:ext cx="10046677" cy="113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Перспективные для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имущественные комплексы и свободные площади на существующих предприятиях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19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62875" y="1078342"/>
            <a:ext cx="284380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r>
              <a:rPr lang="ru-RU" sz="2400" dirty="0"/>
              <a:t>Участок 8</a:t>
            </a:r>
          </a:p>
          <a:p>
            <a:pPr algn="ctr"/>
            <a:endParaRPr lang="ru-RU" dirty="0" smtClean="0"/>
          </a:p>
          <a:p>
            <a:r>
              <a:rPr lang="ru-RU" sz="1400" b="1" dirty="0"/>
              <a:t>Кадастровый номер участка: </a:t>
            </a:r>
            <a:r>
              <a:rPr lang="ru-RU" sz="1400" dirty="0"/>
              <a:t>50:02:0030201:205</a:t>
            </a:r>
          </a:p>
          <a:p>
            <a:r>
              <a:rPr lang="ru-RU" sz="1400" b="1" dirty="0"/>
              <a:t>Адрес:</a:t>
            </a:r>
            <a:r>
              <a:rPr lang="ru-RU" sz="1400" dirty="0"/>
              <a:t> Московская область, городской округ Лотошино, п. Лотошино, вблизи ул. Западная, севернее ул. Центральная</a:t>
            </a:r>
          </a:p>
          <a:p>
            <a:r>
              <a:rPr lang="ru-RU" sz="1400" b="1" dirty="0"/>
              <a:t>Площадь участка: </a:t>
            </a:r>
            <a:r>
              <a:rPr lang="ru-RU" sz="1400" dirty="0"/>
              <a:t>78700 </a:t>
            </a:r>
            <a:r>
              <a:rPr lang="ru-RU" sz="1400" dirty="0" err="1"/>
              <a:t>кв.м</a:t>
            </a:r>
            <a:endParaRPr lang="ru-RU" sz="1400" dirty="0"/>
          </a:p>
          <a:p>
            <a:r>
              <a:rPr lang="ru-RU" sz="1400" b="1" dirty="0"/>
              <a:t>ВРИ участка: </a:t>
            </a:r>
            <a:r>
              <a:rPr lang="ru-RU" sz="1400" dirty="0"/>
              <a:t>для комплексной жилой застройки микрорайона в п. Лотошино</a:t>
            </a:r>
            <a:endParaRPr lang="ru-RU" sz="1400" dirty="0"/>
          </a:p>
          <a:p>
            <a:r>
              <a:rPr lang="ru-RU" sz="1400" b="1" dirty="0"/>
              <a:t>Собственность</a:t>
            </a:r>
            <a:r>
              <a:rPr lang="ru-RU" sz="1400" b="1" dirty="0"/>
              <a:t>: </a:t>
            </a:r>
            <a:r>
              <a:rPr lang="ru-RU" sz="1400" dirty="0"/>
              <a:t>муниципальная</a:t>
            </a:r>
            <a:endParaRPr lang="ru-RU" sz="1400" dirty="0"/>
          </a:p>
          <a:p>
            <a:r>
              <a:rPr lang="ru-RU" sz="1400" dirty="0"/>
              <a:t>Находится в центре </a:t>
            </a:r>
          </a:p>
          <a:p>
            <a:endParaRPr lang="ru-RU" sz="1400" dirty="0"/>
          </a:p>
          <a:p>
            <a:r>
              <a:rPr lang="ru-RU" sz="1400" dirty="0"/>
              <a:t>ГАЗ –возможно</a:t>
            </a:r>
          </a:p>
          <a:p>
            <a:r>
              <a:rPr lang="ru-RU" sz="1400" dirty="0"/>
              <a:t>Электричество – возможно</a:t>
            </a:r>
          </a:p>
          <a:p>
            <a:r>
              <a:rPr lang="ru-RU" sz="1400" dirty="0"/>
              <a:t>Водоснабжение – возможно</a:t>
            </a:r>
          </a:p>
          <a:p>
            <a:endParaRPr lang="ru-RU" sz="14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184" y="1684396"/>
            <a:ext cx="6358282" cy="420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олилиния 3"/>
          <p:cNvSpPr/>
          <p:nvPr/>
        </p:nvSpPr>
        <p:spPr>
          <a:xfrm>
            <a:off x="3676650" y="2819401"/>
            <a:ext cx="1162050" cy="733425"/>
          </a:xfrm>
          <a:custGeom>
            <a:avLst/>
            <a:gdLst>
              <a:gd name="connsiteX0" fmla="*/ 95250 w 1162050"/>
              <a:gd name="connsiteY0" fmla="*/ 0 h 733425"/>
              <a:gd name="connsiteX1" fmla="*/ 752475 w 1162050"/>
              <a:gd name="connsiteY1" fmla="*/ 0 h 733425"/>
              <a:gd name="connsiteX2" fmla="*/ 819150 w 1162050"/>
              <a:gd name="connsiteY2" fmla="*/ 85725 h 733425"/>
              <a:gd name="connsiteX3" fmla="*/ 1162050 w 1162050"/>
              <a:gd name="connsiteY3" fmla="*/ 104775 h 733425"/>
              <a:gd name="connsiteX4" fmla="*/ 1085850 w 1162050"/>
              <a:gd name="connsiteY4" fmla="*/ 733425 h 733425"/>
              <a:gd name="connsiteX5" fmla="*/ 9525 w 1162050"/>
              <a:gd name="connsiteY5" fmla="*/ 609600 h 733425"/>
              <a:gd name="connsiteX6" fmla="*/ 0 w 1162050"/>
              <a:gd name="connsiteY6" fmla="*/ 457200 h 733425"/>
              <a:gd name="connsiteX7" fmla="*/ 95250 w 1162050"/>
              <a:gd name="connsiteY7" fmla="*/ 0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2050" h="733425">
                <a:moveTo>
                  <a:pt x="95250" y="0"/>
                </a:moveTo>
                <a:lnTo>
                  <a:pt x="752475" y="0"/>
                </a:lnTo>
                <a:lnTo>
                  <a:pt x="819150" y="85725"/>
                </a:lnTo>
                <a:lnTo>
                  <a:pt x="1162050" y="104775"/>
                </a:lnTo>
                <a:lnTo>
                  <a:pt x="1085850" y="733425"/>
                </a:lnTo>
                <a:lnTo>
                  <a:pt x="9525" y="609600"/>
                </a:lnTo>
                <a:lnTo>
                  <a:pt x="0" y="457200"/>
                </a:lnTo>
                <a:lnTo>
                  <a:pt x="95250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60585" y="192088"/>
            <a:ext cx="10046677" cy="113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Перспективные для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имущественные комплексы и свободные площади на существующих предприятиях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40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72425" y="1030717"/>
            <a:ext cx="2843808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r>
              <a:rPr lang="ru-RU" sz="2400" dirty="0"/>
              <a:t>Участок 9</a:t>
            </a:r>
          </a:p>
          <a:p>
            <a:pPr algn="ctr"/>
            <a:endParaRPr lang="ru-RU" dirty="0" smtClean="0"/>
          </a:p>
          <a:p>
            <a:r>
              <a:rPr lang="ru-RU" sz="1400" b="1" dirty="0"/>
              <a:t>Кадастровый номер участка: </a:t>
            </a:r>
            <a:r>
              <a:rPr lang="ru-RU" sz="1400" dirty="0"/>
              <a:t>50:02:0030102:901</a:t>
            </a:r>
          </a:p>
          <a:p>
            <a:r>
              <a:rPr lang="ru-RU" sz="1400" b="1" dirty="0"/>
              <a:t>Адрес:</a:t>
            </a:r>
            <a:r>
              <a:rPr lang="ru-RU" sz="1400" dirty="0"/>
              <a:t> Московская область, городской округ Лотошино, </a:t>
            </a:r>
            <a:r>
              <a:rPr lang="ru-RU" sz="1400" dirty="0" err="1"/>
              <a:t>рп</a:t>
            </a:r>
            <a:r>
              <a:rPr lang="ru-RU" sz="1400" dirty="0"/>
              <a:t>. Лотошино, ул. Ветеринарная</a:t>
            </a:r>
          </a:p>
          <a:p>
            <a:r>
              <a:rPr lang="ru-RU" sz="1400" b="1" dirty="0"/>
              <a:t>Площадь участка: </a:t>
            </a:r>
            <a:r>
              <a:rPr lang="ru-RU" sz="1400" dirty="0"/>
              <a:t>20000 </a:t>
            </a:r>
            <a:r>
              <a:rPr lang="ru-RU" sz="1400" dirty="0" err="1"/>
              <a:t>кв.м</a:t>
            </a:r>
            <a:endParaRPr lang="ru-RU" sz="1400" dirty="0"/>
          </a:p>
          <a:p>
            <a:r>
              <a:rPr lang="ru-RU" sz="1400" b="1" dirty="0"/>
              <a:t>ВРИ участка: </a:t>
            </a:r>
            <a:r>
              <a:rPr lang="ru-RU" sz="1400" dirty="0"/>
              <a:t>для коммунального </a:t>
            </a:r>
            <a:r>
              <a:rPr lang="ru-RU" sz="1400" dirty="0"/>
              <a:t>обслуживания</a:t>
            </a:r>
          </a:p>
          <a:p>
            <a:endParaRPr lang="ru-RU" sz="1400" b="1" dirty="0"/>
          </a:p>
          <a:p>
            <a:r>
              <a:rPr lang="ru-RU" sz="1400" b="1" dirty="0"/>
              <a:t>Собственность</a:t>
            </a:r>
            <a:r>
              <a:rPr lang="ru-RU" sz="1400" b="1" dirty="0"/>
              <a:t>: </a:t>
            </a:r>
            <a:r>
              <a:rPr lang="ru-RU" sz="1400" dirty="0"/>
              <a:t>муниципальная</a:t>
            </a:r>
            <a:endParaRPr lang="ru-RU" sz="1400" dirty="0"/>
          </a:p>
          <a:p>
            <a:r>
              <a:rPr lang="ru-RU" sz="1400" dirty="0"/>
              <a:t>Небольшая удаленность от центра</a:t>
            </a:r>
          </a:p>
          <a:p>
            <a:r>
              <a:rPr lang="ru-RU" sz="1400" dirty="0"/>
              <a:t>Хорошая транспортная доступность</a:t>
            </a:r>
          </a:p>
          <a:p>
            <a:endParaRPr lang="ru-RU" sz="1400" dirty="0"/>
          </a:p>
          <a:p>
            <a:r>
              <a:rPr lang="ru-RU" sz="1400" dirty="0"/>
              <a:t>Газ–возможно</a:t>
            </a:r>
          </a:p>
          <a:p>
            <a:r>
              <a:rPr lang="ru-RU" sz="1400" dirty="0"/>
              <a:t>Электричество – возможно</a:t>
            </a:r>
          </a:p>
          <a:p>
            <a:r>
              <a:rPr lang="ru-RU" sz="1400" dirty="0"/>
              <a:t>Водоснабжение – возможно</a:t>
            </a:r>
          </a:p>
          <a:p>
            <a:endParaRPr lang="ru-RU" sz="1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377" y="1684939"/>
            <a:ext cx="6326719" cy="429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олилиния 3"/>
          <p:cNvSpPr/>
          <p:nvPr/>
        </p:nvSpPr>
        <p:spPr>
          <a:xfrm>
            <a:off x="4052267" y="2933700"/>
            <a:ext cx="933450" cy="1295400"/>
          </a:xfrm>
          <a:custGeom>
            <a:avLst/>
            <a:gdLst>
              <a:gd name="connsiteX0" fmla="*/ 600075 w 933450"/>
              <a:gd name="connsiteY0" fmla="*/ 0 h 1295400"/>
              <a:gd name="connsiteX1" fmla="*/ 0 w 933450"/>
              <a:gd name="connsiteY1" fmla="*/ 342900 h 1295400"/>
              <a:gd name="connsiteX2" fmla="*/ 581025 w 933450"/>
              <a:gd name="connsiteY2" fmla="*/ 1295400 h 1295400"/>
              <a:gd name="connsiteX3" fmla="*/ 933450 w 933450"/>
              <a:gd name="connsiteY3" fmla="*/ 1066800 h 1295400"/>
              <a:gd name="connsiteX4" fmla="*/ 600075 w 93345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450" h="1295400">
                <a:moveTo>
                  <a:pt x="600075" y="0"/>
                </a:moveTo>
                <a:lnTo>
                  <a:pt x="0" y="342900"/>
                </a:lnTo>
                <a:lnTo>
                  <a:pt x="581025" y="1295400"/>
                </a:lnTo>
                <a:lnTo>
                  <a:pt x="933450" y="1066800"/>
                </a:lnTo>
                <a:lnTo>
                  <a:pt x="60007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60585" y="192088"/>
            <a:ext cx="10046677" cy="113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Перспективные для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имущественные комплексы и свободные площади на существующих предприятиях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00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E:\Р\Инвестпаспорт\Информация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29744" y="407469"/>
            <a:ext cx="10458450" cy="589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3516679" y="875446"/>
            <a:ext cx="22124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dirty="0" smtClean="0"/>
              <a:t>Городского округа Лотошино</a:t>
            </a:r>
            <a:endParaRPr lang="ru-RU" sz="1200" dirty="0"/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4100879" y="1082798"/>
            <a:ext cx="42244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dirty="0"/>
              <a:t>143800, Московская область, Городской округ Лотошино</a:t>
            </a:r>
            <a:endParaRPr lang="ru-RU" dirty="0"/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4134094" y="1395169"/>
            <a:ext cx="27273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dirty="0"/>
              <a:t>п.Лотошино, ул.Центральная, д.18. </a:t>
            </a:r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1851025" y="1928813"/>
            <a:ext cx="160492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 dirty="0" err="1"/>
              <a:t>Долгасова</a:t>
            </a:r>
            <a:r>
              <a:rPr lang="ru-RU" sz="1100" dirty="0"/>
              <a:t> Екатерина</a:t>
            </a:r>
          </a:p>
          <a:p>
            <a:r>
              <a:rPr lang="ru-RU" sz="1100" dirty="0"/>
              <a:t>Леонидовна</a:t>
            </a:r>
          </a:p>
        </p:txBody>
      </p:sp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4571756" y="1928813"/>
            <a:ext cx="22510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 dirty="0"/>
              <a:t>Глава городского округа Лотошино</a:t>
            </a:r>
          </a:p>
        </p:txBody>
      </p:sp>
      <p:sp>
        <p:nvSpPr>
          <p:cNvPr id="25607" name="Text Box 8"/>
          <p:cNvSpPr txBox="1">
            <a:spLocks noChangeArrowheads="1"/>
          </p:cNvSpPr>
          <p:nvPr/>
        </p:nvSpPr>
        <p:spPr bwMode="auto">
          <a:xfrm>
            <a:off x="7238755" y="1942490"/>
            <a:ext cx="135806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 dirty="0"/>
              <a:t>8(496-28)7-15-15, </a:t>
            </a:r>
            <a:br>
              <a:rPr lang="ru-RU" sz="1100" dirty="0"/>
            </a:br>
            <a:r>
              <a:rPr lang="ru-RU" sz="1100" dirty="0" smtClean="0"/>
              <a:t>8(496-28)7-09-82 </a:t>
            </a:r>
            <a:endParaRPr lang="ru-RU" sz="1100" dirty="0"/>
          </a:p>
        </p:txBody>
      </p:sp>
      <p:pic>
        <p:nvPicPr>
          <p:cNvPr id="2560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6267" y="638278"/>
            <a:ext cx="1172309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851022" y="2568672"/>
            <a:ext cx="2147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Шагиев Александр Эдуардович</a:t>
            </a:r>
            <a:endParaRPr lang="ru-RU" sz="11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571755" y="2532518"/>
            <a:ext cx="25910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Заместитель Главы администрации </a:t>
            </a:r>
            <a:r>
              <a:rPr lang="ru-RU" sz="1100" dirty="0"/>
              <a:t>городского округа Лотошино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265817" y="2638437"/>
            <a:ext cx="16906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8(496-28)7-00-24</a:t>
            </a:r>
            <a:endParaRPr lang="ru-RU" sz="1100" dirty="0"/>
          </a:p>
        </p:txBody>
      </p:sp>
      <p:sp>
        <p:nvSpPr>
          <p:cNvPr id="13" name="Прямоугольник 12"/>
          <p:cNvSpPr/>
          <p:nvPr/>
        </p:nvSpPr>
        <p:spPr>
          <a:xfrm rot="10800000" flipV="1">
            <a:off x="1851023" y="3229632"/>
            <a:ext cx="21473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Молярова Любовь </a:t>
            </a:r>
          </a:p>
          <a:p>
            <a:r>
              <a:rPr lang="ru-RU" sz="1100" dirty="0" smtClean="0"/>
              <a:t>Михайловна</a:t>
            </a:r>
            <a:endParaRPr lang="ru-RU" sz="11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571755" y="3136223"/>
            <a:ext cx="225107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Начальник отдела по экономике и перспективному развитию ФЭУ</a:t>
            </a:r>
            <a:endParaRPr lang="ru-RU" sz="1100" dirty="0"/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7238753" y="3210275"/>
            <a:ext cx="135806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8(496-28)7-19-65</a:t>
            </a:r>
            <a:endParaRPr lang="ru-RU" sz="1100" dirty="0"/>
          </a:p>
        </p:txBody>
      </p:sp>
      <p:sp>
        <p:nvSpPr>
          <p:cNvPr id="16" name="Прямоугольник 15"/>
          <p:cNvSpPr/>
          <p:nvPr/>
        </p:nvSpPr>
        <p:spPr>
          <a:xfrm rot="10800000" flipV="1">
            <a:off x="1851024" y="3991276"/>
            <a:ext cx="16049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Попов Вячеслав </a:t>
            </a:r>
          </a:p>
          <a:p>
            <a:r>
              <a:rPr lang="ru-RU" sz="1100" dirty="0" smtClean="0"/>
              <a:t>Александрович</a:t>
            </a:r>
            <a:endParaRPr lang="ru-RU" sz="11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571755" y="3909205"/>
            <a:ext cx="228966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Начальник отдела архитектуры и градостроительства, главный архитектор</a:t>
            </a:r>
            <a:endParaRPr lang="ru-RU" sz="11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238754" y="3908398"/>
            <a:ext cx="17909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8(496-28)7-03-24</a:t>
            </a:r>
            <a:endParaRPr lang="ru-RU" sz="11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828800" y="4667251"/>
            <a:ext cx="20192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Козловский Василий Яковлевич</a:t>
            </a:r>
            <a:endParaRPr lang="ru-RU" sz="11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571755" y="4682188"/>
            <a:ext cx="21243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Председатель Комитета </a:t>
            </a:r>
          </a:p>
          <a:p>
            <a:r>
              <a:rPr lang="ru-RU" sz="1100" dirty="0" smtClean="0"/>
              <a:t>по управлению имуществом</a:t>
            </a:r>
            <a:endParaRPr lang="ru-RU" sz="11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238755" y="4682188"/>
            <a:ext cx="15528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8(496-28)7-03-56</a:t>
            </a:r>
            <a:endParaRPr lang="ru-RU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5001" y="192088"/>
            <a:ext cx="10985500" cy="59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География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9000" y="1041401"/>
            <a:ext cx="4330700" cy="5245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Карта </a:t>
            </a:r>
            <a:r>
              <a:rPr lang="ru-RU" sz="2400" b="1" dirty="0" err="1"/>
              <a:t>Мун.Обр</a:t>
            </a:r>
            <a:r>
              <a:rPr lang="ru-RU" sz="2400" b="1" dirty="0"/>
              <a:t>.</a:t>
            </a:r>
            <a:endParaRPr lang="en-US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2550" y="1128713"/>
            <a:ext cx="3332163" cy="5111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Описание: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м.р.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расположен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5753100" y="963613"/>
            <a:ext cx="1130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4344" name="Text Box 11"/>
          <p:cNvSpPr txBox="1">
            <a:spLocks noChangeArrowheads="1"/>
          </p:cNvSpPr>
          <p:nvPr/>
        </p:nvSpPr>
        <p:spPr bwMode="auto">
          <a:xfrm>
            <a:off x="7165975" y="1266825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/>
          </a:p>
        </p:txBody>
      </p:sp>
      <p:sp>
        <p:nvSpPr>
          <p:cNvPr id="14346" name="Text Box 14"/>
          <p:cNvSpPr txBox="1">
            <a:spLocks noChangeArrowheads="1"/>
          </p:cNvSpPr>
          <p:nvPr/>
        </p:nvSpPr>
        <p:spPr bwMode="auto">
          <a:xfrm>
            <a:off x="10099675" y="3084513"/>
            <a:ext cx="666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4347" name="Text Box 16"/>
          <p:cNvSpPr txBox="1">
            <a:spLocks noChangeArrowheads="1"/>
          </p:cNvSpPr>
          <p:nvPr/>
        </p:nvSpPr>
        <p:spPr bwMode="auto">
          <a:xfrm>
            <a:off x="6867525" y="1458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4351" name="Text Box 20"/>
          <p:cNvSpPr txBox="1">
            <a:spLocks noChangeArrowheads="1"/>
          </p:cNvSpPr>
          <p:nvPr/>
        </p:nvSpPr>
        <p:spPr bwMode="auto">
          <a:xfrm>
            <a:off x="6867525" y="2487613"/>
            <a:ext cx="850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  </a:t>
            </a:r>
            <a:endParaRPr lang="ru-RU" dirty="0"/>
          </a:p>
        </p:txBody>
      </p:sp>
      <p:sp>
        <p:nvSpPr>
          <p:cNvPr id="14353" name="Text Box 22"/>
          <p:cNvSpPr txBox="1">
            <a:spLocks noChangeArrowheads="1"/>
          </p:cNvSpPr>
          <p:nvPr/>
        </p:nvSpPr>
        <p:spPr bwMode="auto">
          <a:xfrm>
            <a:off x="9852025" y="24622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4357" name="Text Box 22"/>
          <p:cNvSpPr txBox="1">
            <a:spLocks noChangeArrowheads="1"/>
          </p:cNvSpPr>
          <p:nvPr/>
        </p:nvSpPr>
        <p:spPr bwMode="auto">
          <a:xfrm rot="-2388334">
            <a:off x="9178925" y="3656013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5607535" y="952500"/>
            <a:ext cx="562317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    </a:t>
            </a:r>
            <a:r>
              <a:rPr lang="ru-RU" sz="1400" dirty="0" smtClean="0"/>
              <a:t>Городской округ Лотошино расположен в </a:t>
            </a:r>
            <a:r>
              <a:rPr lang="ru-RU" sz="1400" dirty="0" err="1" smtClean="0"/>
              <a:t>Северо</a:t>
            </a:r>
            <a:r>
              <a:rPr lang="ru-RU" sz="1400" dirty="0" smtClean="0"/>
              <a:t> – западной части Подмосковья, граничит с Тверской областью, а</a:t>
            </a:r>
          </a:p>
          <a:p>
            <a:r>
              <a:rPr lang="ru-RU" sz="1400" dirty="0" smtClean="0"/>
              <a:t> так же с Волоколамским, Шаховским и Клинским округам </a:t>
            </a:r>
            <a:r>
              <a:rPr lang="ru-RU" sz="1400" dirty="0" err="1" smtClean="0"/>
              <a:t>Мос-ковской</a:t>
            </a:r>
            <a:r>
              <a:rPr lang="ru-RU" sz="1400" dirty="0" smtClean="0"/>
              <a:t> области.</a:t>
            </a:r>
          </a:p>
          <a:p>
            <a:r>
              <a:rPr lang="ru-RU" sz="1400" dirty="0" smtClean="0"/>
              <a:t>    В радиусе 20 км проживает 16,126 тыс. человек потенциальных потребителей продукции.</a:t>
            </a:r>
            <a:endParaRPr lang="ru-RU" sz="1400" dirty="0"/>
          </a:p>
        </p:txBody>
      </p:sp>
      <p:sp>
        <p:nvSpPr>
          <p:cNvPr id="36" name="Овал 35"/>
          <p:cNvSpPr/>
          <p:nvPr/>
        </p:nvSpPr>
        <p:spPr>
          <a:xfrm>
            <a:off x="7213600" y="3149600"/>
            <a:ext cx="1879600" cy="9017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Городской округ Лотошино</a:t>
            </a:r>
            <a:endParaRPr lang="ru-RU" sz="1200" b="1" dirty="0">
              <a:solidFill>
                <a:schemeClr val="tx1"/>
              </a:solidFill>
            </a:endParaRPr>
          </a:p>
        </p:txBody>
      </p:sp>
      <p:cxnSp>
        <p:nvCxnSpPr>
          <p:cNvPr id="38" name="Прямая со стрелкой 37"/>
          <p:cNvCxnSpPr>
            <a:stCxn id="36" idx="4"/>
          </p:cNvCxnSpPr>
          <p:nvPr/>
        </p:nvCxnSpPr>
        <p:spPr>
          <a:xfrm rot="5400000">
            <a:off x="6934200" y="3632200"/>
            <a:ext cx="800100" cy="1638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36" idx="4"/>
            <a:endCxn id="43" idx="0"/>
          </p:cNvCxnSpPr>
          <p:nvPr/>
        </p:nvCxnSpPr>
        <p:spPr>
          <a:xfrm rot="16200000" flipH="1">
            <a:off x="8636000" y="3568700"/>
            <a:ext cx="850900" cy="1816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/>
        </p:nvSpPr>
        <p:spPr>
          <a:xfrm>
            <a:off x="5600700" y="4864100"/>
            <a:ext cx="1790700" cy="825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Москва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9042400" y="4902200"/>
            <a:ext cx="1854200" cy="8001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Тверь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20003294">
            <a:off x="6664577" y="4210079"/>
            <a:ext cx="91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140 км</a:t>
            </a: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 rot="1568066">
            <a:off x="8813757" y="4229820"/>
            <a:ext cx="1049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80 км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19" y="1017502"/>
            <a:ext cx="5396274" cy="5332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1938" y="192088"/>
            <a:ext cx="9425354" cy="59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Демография и ресурсы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1" name="Picture 5" descr="Газета Сельская Новь Лотоши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555" y="2126440"/>
            <a:ext cx="13335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2518756" y="1965402"/>
            <a:ext cx="86750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dirty="0" smtClean="0"/>
              <a:t>Адрес:</a:t>
            </a:r>
            <a:r>
              <a:rPr lang="ru-RU" sz="1200" dirty="0" smtClean="0"/>
              <a:t>143800</a:t>
            </a:r>
            <a:r>
              <a:rPr lang="ru-RU" sz="1200" dirty="0"/>
              <a:t>, Московская обл., п. Лотошино, ул. Красноармейская, д.19</a:t>
            </a:r>
            <a:r>
              <a:rPr lang="ru-RU" dirty="0"/>
              <a:t> </a:t>
            </a:r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2518757" y="2257464"/>
            <a:ext cx="53885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dirty="0" smtClean="0"/>
              <a:t>Телефон:</a:t>
            </a:r>
            <a:r>
              <a:rPr lang="ru-RU" sz="1200" dirty="0" smtClean="0"/>
              <a:t> 8 </a:t>
            </a:r>
            <a:r>
              <a:rPr lang="ru-RU" sz="1200" dirty="0"/>
              <a:t>(49628) 7-31-98</a:t>
            </a:r>
            <a:r>
              <a:rPr lang="ru-RU" dirty="0"/>
              <a:t> </a:t>
            </a:r>
          </a:p>
        </p:txBody>
      </p:sp>
      <p:sp>
        <p:nvSpPr>
          <p:cNvPr id="27654" name="Text Box 8"/>
          <p:cNvSpPr txBox="1">
            <a:spLocks noChangeArrowheads="1"/>
          </p:cNvSpPr>
          <p:nvPr/>
        </p:nvSpPr>
        <p:spPr bwMode="auto">
          <a:xfrm>
            <a:off x="2518756" y="2562106"/>
            <a:ext cx="58355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/>
              <a:t>E-mail</a:t>
            </a:r>
            <a:r>
              <a:rPr lang="ru-RU" sz="1200" b="1" dirty="0" smtClean="0"/>
              <a:t>:</a:t>
            </a:r>
            <a:r>
              <a:rPr lang="ru-RU" sz="1200" dirty="0" smtClean="0"/>
              <a:t> </a:t>
            </a:r>
            <a:r>
              <a:rPr lang="ru-RU" sz="1200" dirty="0" err="1" smtClean="0"/>
              <a:t>lotoshino-inform@mail.ru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27655" name="Text Box 9"/>
          <p:cNvSpPr txBox="1">
            <a:spLocks noChangeArrowheads="1"/>
          </p:cNvSpPr>
          <p:nvPr/>
        </p:nvSpPr>
        <p:spPr bwMode="auto">
          <a:xfrm>
            <a:off x="2975956" y="3474593"/>
            <a:ext cx="59851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 smtClean="0"/>
              <a:t>Сайт администрации: </a:t>
            </a:r>
            <a:r>
              <a:rPr lang="ru-RU" sz="1200" dirty="0" err="1" smtClean="0"/>
              <a:t>Лотошинье.рф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ru-RU" sz="1200" b="1" dirty="0" smtClean="0"/>
              <a:t>Портал:</a:t>
            </a:r>
            <a:r>
              <a:rPr lang="ru-RU" sz="1200" dirty="0" smtClean="0"/>
              <a:t> </a:t>
            </a:r>
            <a:r>
              <a:rPr lang="ru-RU" sz="1200" dirty="0" err="1" smtClean="0"/>
              <a:t>Лотошинье.рф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en-US" sz="1200" b="1" dirty="0" smtClean="0"/>
              <a:t>E-mail</a:t>
            </a:r>
            <a:r>
              <a:rPr lang="ru-RU" sz="1200" b="1" dirty="0" smtClean="0"/>
              <a:t>: </a:t>
            </a:r>
            <a:r>
              <a:rPr lang="ru-RU" sz="1200" u="sng" dirty="0" err="1" smtClean="0">
                <a:hlinkClick r:id="rId3"/>
              </a:rPr>
              <a:t>loto@mosreg.ru</a:t>
            </a:r>
            <a:r>
              <a:rPr lang="ru-RU" sz="1200" dirty="0" smtClean="0"/>
              <a:t> </a:t>
            </a:r>
            <a:endParaRPr lang="ru-RU" sz="1200" dirty="0"/>
          </a:p>
        </p:txBody>
      </p:sp>
      <p:sp>
        <p:nvSpPr>
          <p:cNvPr id="27656" name="Text Box 10"/>
          <p:cNvSpPr txBox="1">
            <a:spLocks noChangeArrowheads="1"/>
          </p:cNvSpPr>
          <p:nvPr/>
        </p:nvSpPr>
        <p:spPr bwMode="auto">
          <a:xfrm>
            <a:off x="5813425" y="5891213"/>
            <a:ext cx="248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625970" y="902676"/>
            <a:ext cx="72422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Полезная информация для инвесторов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Ведущие муниципальные средства массовой информации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4277" y="1761378"/>
            <a:ext cx="12136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Газета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9462" y="3017117"/>
            <a:ext cx="1105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Интернет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trishenko\Desktop\088535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553" y="3474593"/>
            <a:ext cx="2443040" cy="1721741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29553" y="4286687"/>
            <a:ext cx="244304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" charset="0"/>
                <a:cs typeface="Arial" charset="0"/>
              </a:rPr>
              <a:t>Наше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" charset="0"/>
                <a:cs typeface="Arial" charset="0"/>
              </a:rPr>
              <a:t>Лотошинье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" charset="0"/>
                <a:cs typeface="Arial" charset="0"/>
              </a:rPr>
              <a:t>Официальный сайт администрации 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" charset="0"/>
                <a:cs typeface="Arial" charset="0"/>
              </a:rPr>
              <a:t>городского округа Лотошино Московской 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" charset="0"/>
                <a:cs typeface="Arial" charset="0"/>
              </a:rPr>
              <a:t>области приветствует Вас!</a:t>
            </a:r>
          </a:p>
        </p:txBody>
      </p:sp>
      <p:pic>
        <p:nvPicPr>
          <p:cNvPr id="1031" name="Picture 7" descr="перейти на главную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8889" y="3527639"/>
            <a:ext cx="872597" cy="35340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647" y="3915485"/>
            <a:ext cx="3525533" cy="2644151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642" y="1669399"/>
            <a:ext cx="3202733" cy="2402049"/>
          </a:xfrm>
          <a:prstGeom prst="rect">
            <a:avLst/>
          </a:prstGeom>
          <a:effectLst>
            <a:softEdge rad="1397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638" y="192088"/>
            <a:ext cx="11642725" cy="59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Демография и ресурсы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4" name="Picture 2" descr="E:\Р\Инвестпаспорт\Контакты предприятий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90575" y="800100"/>
            <a:ext cx="10474325" cy="588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93532" y="2256692"/>
            <a:ext cx="220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1. ООО «Лотошинский </a:t>
            </a:r>
          </a:p>
          <a:p>
            <a:pPr algn="ctr"/>
            <a:r>
              <a:rPr lang="ru-RU" sz="1200" dirty="0" err="1" smtClean="0"/>
              <a:t>автодор</a:t>
            </a:r>
            <a:r>
              <a:rPr lang="ru-RU" sz="1200" dirty="0" smtClean="0"/>
              <a:t>»</a:t>
            </a:r>
            <a:endParaRPr lang="ru-RU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2895600" y="2247900"/>
            <a:ext cx="7620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Производство </a:t>
            </a:r>
            <a:r>
              <a:rPr lang="ru-RU" sz="1200" dirty="0" err="1" smtClean="0"/>
              <a:t>общестро</a:t>
            </a:r>
            <a:r>
              <a:rPr lang="ru-RU" sz="1200" dirty="0" smtClean="0"/>
              <a:t>-</a:t>
            </a:r>
          </a:p>
          <a:p>
            <a:r>
              <a:rPr lang="ru-RU" sz="1200" dirty="0" err="1" smtClean="0"/>
              <a:t>ительных</a:t>
            </a:r>
            <a:r>
              <a:rPr lang="ru-RU" sz="1200" dirty="0" smtClean="0"/>
              <a:t> работ по строи-</a:t>
            </a:r>
          </a:p>
          <a:p>
            <a:r>
              <a:rPr lang="ru-RU" sz="1200" dirty="0" err="1" smtClean="0"/>
              <a:t>тельству</a:t>
            </a:r>
            <a:r>
              <a:rPr lang="ru-RU" sz="1200" dirty="0" smtClean="0"/>
              <a:t> мостов, подзем-</a:t>
            </a:r>
          </a:p>
          <a:p>
            <a:r>
              <a:rPr lang="ru-RU" sz="1200" dirty="0" err="1" smtClean="0"/>
              <a:t>ных</a:t>
            </a:r>
            <a:r>
              <a:rPr lang="ru-RU" sz="1200" dirty="0" smtClean="0"/>
              <a:t> автомобильных дорог,</a:t>
            </a:r>
          </a:p>
          <a:p>
            <a:r>
              <a:rPr lang="ru-RU" sz="1200" dirty="0" smtClean="0"/>
              <a:t>тоннелей и подземных </a:t>
            </a:r>
          </a:p>
          <a:p>
            <a:r>
              <a:rPr lang="ru-RU" sz="1200" dirty="0" smtClean="0"/>
              <a:t>дорог</a:t>
            </a:r>
            <a:endParaRPr lang="ru-R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5181600" y="2336800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8 (496-28)706-28</a:t>
            </a:r>
            <a:endParaRPr lang="ru-R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832600" y="2227385"/>
            <a:ext cx="1677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Давыдов Александр </a:t>
            </a:r>
          </a:p>
          <a:p>
            <a:pPr algn="ctr"/>
            <a:r>
              <a:rPr lang="ru-RU" sz="1200" dirty="0" smtClean="0"/>
              <a:t>Алексеевич</a:t>
            </a:r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502" y="3606925"/>
            <a:ext cx="3575083" cy="178754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49" y="4753493"/>
            <a:ext cx="5970397" cy="1752832"/>
          </a:xfrm>
          <a:prstGeom prst="rect">
            <a:avLst/>
          </a:prstGeom>
          <a:effectLst>
            <a:softEdge rad="2032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9500" y="863601"/>
            <a:ext cx="5549900" cy="29082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Площадь района  Московской области </a:t>
            </a:r>
            <a:r>
              <a:rPr lang="en-US" sz="1400" dirty="0">
                <a:solidFill>
                  <a:schemeClr val="tx1"/>
                </a:solidFill>
                <a:latin typeface="Arial" charset="0"/>
                <a:cs typeface="Arial" charset="0"/>
              </a:rPr>
              <a:t>97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,98 тыс. га.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•Административный центр — р.п. Лотошино. 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•Состав района - 3 поселения: 1 городское, 2 сельских . 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•Население –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16,126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тыс.чел. (на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01.01.2019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г.) Городская местность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– 4,937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тыс.чел. Сельская местность –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11,189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тыс.чел. 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•Трудоспособное население –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8,312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тыс.чел. В экономике района занято –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4,890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тыс.чел. </a:t>
            </a:r>
            <a:r>
              <a:rPr lang="ru-RU" sz="1400" u="sng" dirty="0">
                <a:solidFill>
                  <a:schemeClr val="tx1"/>
                </a:solidFill>
                <a:latin typeface="Arial" charset="0"/>
                <a:cs typeface="Arial" charset="0"/>
              </a:rPr>
              <a:t>Вследствие маятниковой миграции имеется кадровый резерв квалифицированной рабочей силы порядка – 2000 тыс.чел.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9500" y="4000500"/>
            <a:ext cx="5549900" cy="2438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(</a:t>
            </a:r>
            <a:r>
              <a:rPr lang="ru-RU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тыс.руб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</a:p>
          <a:p>
            <a:pPr marL="174625" algn="just" defTabSz="9874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промышленность -21854,70</a:t>
            </a:r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algn="just" defTabSz="9874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•сельское хозяйство - 30526,50</a:t>
            </a:r>
          </a:p>
          <a:p>
            <a:pPr marL="174625" algn="just" defTabSz="9874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•торговля – 29515,80</a:t>
            </a:r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algn="just" defTabSz="9874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 – 34967,70</a:t>
            </a:r>
          </a:p>
          <a:p>
            <a:pPr marL="174625" algn="just" defTabSz="9874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•здравоохранение – 43769,80</a:t>
            </a:r>
          </a:p>
          <a:p>
            <a:pPr marL="174625" algn="just" defTabSz="9874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 и 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 – 37293,5</a:t>
            </a:r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07200" y="2200275"/>
            <a:ext cx="4406900" cy="1666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400" b="1" dirty="0">
                <a:solidFill>
                  <a:schemeClr val="tx1"/>
                </a:solidFill>
                <a:latin typeface="Arial" charset="0"/>
                <a:cs typeface="Arial" charset="0"/>
              </a:rPr>
              <a:t>Кадастровая стоимость земельных участков для размещения </a:t>
            </a:r>
            <a:endParaRPr lang="ru-RU" sz="14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домов ИЖС: от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205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до 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6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8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0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руб. за кв.м. </a:t>
            </a:r>
          </a:p>
          <a:p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дачных и садоводческих объединений: от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160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до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290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руб. за кв.м. </a:t>
            </a:r>
          </a:p>
          <a:p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объектов торговли: от 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7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90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до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1450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руб. за кв.м. </a:t>
            </a:r>
          </a:p>
          <a:p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промышленности: от 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1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90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до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240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руб. за кв.м.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56400" y="862221"/>
            <a:ext cx="4457700" cy="10427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Полезные ископаемые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04900" y="192088"/>
            <a:ext cx="10134600" cy="59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Демография и ресурсы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07200" y="4214813"/>
            <a:ext cx="4419600" cy="17827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  <a:latin typeface="Arial" charset="0"/>
                <a:cs typeface="Arial" charset="0"/>
              </a:rPr>
              <a:t>Стоимость: </a:t>
            </a:r>
            <a:endParaRPr lang="ru-RU" sz="14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•Электроэнергии: от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3,89 –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до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5,56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руб. за 1 </a:t>
            </a:r>
            <a:r>
              <a:rPr lang="ru-RU" sz="1400" dirty="0" err="1">
                <a:solidFill>
                  <a:schemeClr val="tx1"/>
                </a:solidFill>
                <a:latin typeface="Arial" charset="0"/>
                <a:cs typeface="Arial" charset="0"/>
              </a:rPr>
              <a:t>Квт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*час 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Газоснабжения: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6,56 руб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. за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1 </a:t>
            </a:r>
            <a:r>
              <a:rPr lang="ru-RU" sz="14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куб.м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. 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Водоснабжения: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22,95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руб. за 1 куб.м, без НДС 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Водоотведения: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45,21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руб. за 1 куб.м, без НДС 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Теплоснабжения: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2258,10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руб./</a:t>
            </a:r>
            <a:r>
              <a:rPr lang="ru-RU" sz="1400" dirty="0" err="1">
                <a:solidFill>
                  <a:schemeClr val="tx1"/>
                </a:solidFill>
                <a:latin typeface="Arial" charset="0"/>
                <a:cs typeface="Arial" charset="0"/>
              </a:rPr>
              <a:t>гкал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, без НДС </a:t>
            </a:r>
          </a:p>
        </p:txBody>
      </p:sp>
      <p:sp>
        <p:nvSpPr>
          <p:cNvPr id="15374" name="Text Box 18"/>
          <p:cNvSpPr txBox="1">
            <a:spLocks noChangeArrowheads="1"/>
          </p:cNvSpPr>
          <p:nvPr/>
        </p:nvSpPr>
        <p:spPr bwMode="auto">
          <a:xfrm rot="10800000" flipV="1">
            <a:off x="8966200" y="1241244"/>
            <a:ext cx="11303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/>
              <a:t>торф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06769" y="192088"/>
            <a:ext cx="9648093" cy="59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Транспортное сообщение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E:\Р\Инвестпаспорт\Транспортное сообщени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0186" y="1312986"/>
            <a:ext cx="5879243" cy="351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8148566"/>
              </p:ext>
            </p:extLst>
          </p:nvPr>
        </p:nvGraphicFramePr>
        <p:xfrm>
          <a:off x="1250950" y="896938"/>
          <a:ext cx="9739313" cy="622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Документ" r:id="rId4" imgW="9592910" imgH="6127678" progId="Word.Document.12">
                  <p:embed/>
                </p:oleObj>
              </mc:Choice>
              <mc:Fallback>
                <p:oleObj name="Документ" r:id="rId4" imgW="9592910" imgH="6127678" progId="Word.Document.12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0950" y="896938"/>
                        <a:ext cx="9739313" cy="6227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5753" y="192088"/>
            <a:ext cx="9800493" cy="59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Образование и квалифицированные кадры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07477" y="863600"/>
            <a:ext cx="4009048" cy="18399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u="sng" dirty="0">
                <a:solidFill>
                  <a:schemeClr val="tx1"/>
                </a:solidFill>
                <a:latin typeface="Arial" charset="0"/>
                <a:cs typeface="Arial" charset="0"/>
              </a:rPr>
              <a:t>Система образования:</a:t>
            </a:r>
            <a:r>
              <a:rPr lang="ru-RU" sz="1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Колледжей - 0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Училищ – 0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Техникумов – 0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Иные ВУЗы - 0</a:t>
            </a:r>
          </a:p>
          <a:p>
            <a:pPr>
              <a:defRPr/>
            </a:pPr>
            <a:endParaRPr lang="ru-RU" sz="14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Численность обучающихся: 0 чел. (201_г.)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68044" y="862903"/>
            <a:ext cx="5528202" cy="11300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подготовки: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инженеры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0 чел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89225" lvl="5"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химики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0 чел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89225" lvl="5"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экономисты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0 чел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89225" lvl="5"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строительное дело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0 чел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07477" y="2990850"/>
            <a:ext cx="5663222" cy="2654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Основная трудовая специализация жителей района: </a:t>
            </a:r>
            <a:endParaRPr lang="en-US" sz="1400" b="1" dirty="0">
              <a:solidFill>
                <a:schemeClr val="tx1"/>
              </a:solidFill>
              <a:latin typeface="Times New Roman" pitchFamily="18" charset="0"/>
              <a:cs typeface="Arial" charset="0"/>
            </a:endParaRPr>
          </a:p>
          <a:p>
            <a:endParaRPr lang="ru-RU" sz="1400" b="1" dirty="0">
              <a:solidFill>
                <a:schemeClr val="tx1"/>
              </a:solidFill>
              <a:latin typeface="Times New Roman" pitchFamily="18" charset="0"/>
              <a:cs typeface="Arial" charset="0"/>
            </a:endParaRP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• </a:t>
            </a:r>
            <a:r>
              <a:rPr lang="ru-RU" sz="1400" dirty="0">
                <a:solidFill>
                  <a:schemeClr val="tx1"/>
                </a:solidFill>
                <a:latin typeface="Arial" charset="0"/>
              </a:rPr>
              <a:t>Основными сферами занятости проживающих являются работа в бюджетной сфере (прежде всего здравоохранение и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</a:rPr>
              <a:t>образование, культура и спорт), </a:t>
            </a:r>
            <a:r>
              <a:rPr lang="ru-RU" sz="1400" dirty="0">
                <a:solidFill>
                  <a:schemeClr val="tx1"/>
                </a:solidFill>
                <a:latin typeface="Arial" charset="0"/>
              </a:rPr>
              <a:t>занятость в бюджетных организациях природопользования (</a:t>
            </a:r>
            <a:r>
              <a:rPr lang="ru-RU" sz="1400" dirty="0" err="1">
                <a:solidFill>
                  <a:schemeClr val="tx1"/>
                </a:solidFill>
                <a:latin typeface="Arial" charset="0"/>
              </a:rPr>
              <a:t>госохоткомплекс</a:t>
            </a:r>
            <a:r>
              <a:rPr lang="ru-RU" sz="1400" dirty="0">
                <a:solidFill>
                  <a:schemeClr val="tx1"/>
                </a:solidFill>
                <a:latin typeface="Arial" charset="0"/>
              </a:rPr>
              <a:t> «</a:t>
            </a:r>
            <a:r>
              <a:rPr lang="ru-RU" sz="1400" dirty="0" err="1">
                <a:solidFill>
                  <a:schemeClr val="tx1"/>
                </a:solidFill>
                <a:latin typeface="Arial" charset="0"/>
              </a:rPr>
              <a:t>Завидово</a:t>
            </a:r>
            <a:r>
              <a:rPr lang="ru-RU" sz="1400" dirty="0">
                <a:solidFill>
                  <a:schemeClr val="tx1"/>
                </a:solidFill>
                <a:latin typeface="Arial" charset="0"/>
              </a:rPr>
              <a:t>», Лотошинское участковое лесничество Волоколамского лесхоза) и подразделениях федеральных и областных структур, действующих на территории района (структуры МВД,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</a:rPr>
              <a:t>соцобеспечения</a:t>
            </a:r>
            <a:r>
              <a:rPr lang="ru-RU" sz="1400" dirty="0">
                <a:solidFill>
                  <a:schemeClr val="tx1"/>
                </a:solidFill>
                <a:latin typeface="Arial" charset="0"/>
              </a:rPr>
              <a:t>, узел связи), а так же сельское хозяйство и частный бизнес.</a:t>
            </a:r>
            <a:endParaRPr lang="ru-RU" sz="16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endParaRPr lang="ru-RU" sz="16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10241" name="Picture 1" descr="C:\Users\trishenko\Desktop\povyishenie-kvalifikats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8716" y="2349011"/>
            <a:ext cx="3954048" cy="35945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3323" y="192088"/>
            <a:ext cx="9378462" cy="59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Крупные предприятия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71600" y="862902"/>
            <a:ext cx="9378462" cy="5611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4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723292" y="1003300"/>
            <a:ext cx="354037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/>
              <a:t>1</a:t>
            </a:r>
            <a:r>
              <a:rPr lang="ru-RU" sz="1400" b="1" dirty="0" smtClean="0"/>
              <a:t>.</a:t>
            </a:r>
            <a:r>
              <a:rPr lang="en-US" sz="1400" b="1" dirty="0" smtClean="0"/>
              <a:t>  </a:t>
            </a:r>
            <a:r>
              <a:rPr lang="ru-RU" sz="1400" b="1" dirty="0" smtClean="0"/>
              <a:t>МП </a:t>
            </a:r>
            <a:r>
              <a:rPr lang="ru-RU" sz="1400" b="1" dirty="0"/>
              <a:t>«Лотошинское ЖКХ»</a:t>
            </a:r>
          </a:p>
          <a:p>
            <a:r>
              <a:rPr lang="ru-RU" sz="1400" i="1" u="sng" dirty="0" smtClean="0"/>
              <a:t>*Объем </a:t>
            </a:r>
            <a:r>
              <a:rPr lang="ru-RU" sz="1400" i="1" u="sng" dirty="0"/>
              <a:t>инвестиций</a:t>
            </a:r>
            <a:r>
              <a:rPr lang="ru-RU" sz="1400" dirty="0"/>
              <a:t> – </a:t>
            </a:r>
            <a:r>
              <a:rPr lang="ru-RU" sz="1400" dirty="0" smtClean="0"/>
              <a:t>0,542 млн.руб.</a:t>
            </a:r>
            <a:endParaRPr lang="ru-RU" sz="1400" dirty="0"/>
          </a:p>
          <a:p>
            <a:r>
              <a:rPr lang="ru-RU" sz="1400" i="1" u="sng" dirty="0" smtClean="0"/>
              <a:t>*Сфера деятельности</a:t>
            </a:r>
            <a:r>
              <a:rPr lang="ru-RU" sz="1400" i="1" u="sng" dirty="0"/>
              <a:t>:</a:t>
            </a:r>
            <a:endParaRPr lang="ru-RU" sz="1400" dirty="0" smtClean="0"/>
          </a:p>
          <a:p>
            <a:r>
              <a:rPr lang="ru-RU" sz="1400" dirty="0" smtClean="0"/>
              <a:t> предоставление коммунальных услуг</a:t>
            </a:r>
          </a:p>
          <a:p>
            <a:r>
              <a:rPr lang="ru-RU" sz="1400" dirty="0" smtClean="0"/>
              <a:t>*</a:t>
            </a:r>
            <a:r>
              <a:rPr lang="ru-RU" sz="1400" i="1" u="sng" dirty="0"/>
              <a:t>Производственная мощность</a:t>
            </a:r>
            <a:r>
              <a:rPr lang="ru-RU" sz="1400" i="1" dirty="0"/>
              <a:t> по</a:t>
            </a:r>
          </a:p>
          <a:p>
            <a:r>
              <a:rPr lang="ru-RU" sz="1400" i="1" dirty="0" err="1"/>
              <a:t>теплоэнергии</a:t>
            </a:r>
            <a:r>
              <a:rPr lang="ru-RU" sz="1400" dirty="0"/>
              <a:t> – </a:t>
            </a:r>
            <a:r>
              <a:rPr lang="ru-RU" sz="1400" dirty="0" smtClean="0"/>
              <a:t>71,1 </a:t>
            </a:r>
            <a:r>
              <a:rPr lang="ru-RU" sz="1400" dirty="0"/>
              <a:t>Гкал/час </a:t>
            </a:r>
          </a:p>
          <a:p>
            <a:r>
              <a:rPr lang="ru-RU" sz="1400" dirty="0"/>
              <a:t>*</a:t>
            </a:r>
            <a:r>
              <a:rPr lang="ru-RU" sz="1400" i="1" u="sng" dirty="0"/>
              <a:t>Рабочие места</a:t>
            </a:r>
            <a:r>
              <a:rPr lang="ru-RU" sz="1400" dirty="0"/>
              <a:t> – </a:t>
            </a:r>
            <a:r>
              <a:rPr lang="ru-RU" sz="1400" dirty="0" smtClean="0"/>
              <a:t>365 </a:t>
            </a:r>
            <a:r>
              <a:rPr lang="ru-RU" sz="1400" dirty="0"/>
              <a:t>чел.</a:t>
            </a:r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1758462" y="2717801"/>
            <a:ext cx="3059723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 smtClean="0"/>
              <a:t>2. ОАО </a:t>
            </a:r>
            <a:r>
              <a:rPr lang="ru-RU" sz="1400" b="1" dirty="0"/>
              <a:t>«Совхоз им. Кирова»</a:t>
            </a:r>
          </a:p>
          <a:p>
            <a:r>
              <a:rPr lang="ru-RU" sz="1400" i="1" dirty="0"/>
              <a:t>*</a:t>
            </a:r>
            <a:r>
              <a:rPr lang="ru-RU" sz="1400" i="1" u="sng" dirty="0"/>
              <a:t>Объем инвестиций</a:t>
            </a:r>
            <a:r>
              <a:rPr lang="ru-RU" sz="1400" i="1" dirty="0"/>
              <a:t> – </a:t>
            </a:r>
            <a:r>
              <a:rPr lang="ru-RU" sz="1400" i="1" dirty="0" smtClean="0"/>
              <a:t>48 млн.руб.</a:t>
            </a:r>
            <a:endParaRPr lang="ru-RU" sz="1400" dirty="0"/>
          </a:p>
          <a:p>
            <a:r>
              <a:rPr lang="ru-RU" sz="1400" dirty="0"/>
              <a:t>*</a:t>
            </a:r>
            <a:r>
              <a:rPr lang="ru-RU" sz="1400" i="1" u="sng" dirty="0"/>
              <a:t>Сфера </a:t>
            </a:r>
            <a:r>
              <a:rPr lang="ru-RU" sz="1400" i="1" u="sng" dirty="0" smtClean="0"/>
              <a:t>деятельности</a:t>
            </a:r>
            <a:r>
              <a:rPr lang="ru-RU" sz="1400" i="1" u="sng" dirty="0"/>
              <a:t>:</a:t>
            </a:r>
            <a:r>
              <a:rPr lang="ru-RU" sz="1400" dirty="0" smtClean="0"/>
              <a:t> </a:t>
            </a:r>
            <a:endParaRPr lang="ru-RU" sz="1400" dirty="0"/>
          </a:p>
          <a:p>
            <a:r>
              <a:rPr lang="ru-RU" sz="1400" dirty="0"/>
              <a:t>сельское хозяйство</a:t>
            </a:r>
          </a:p>
          <a:p>
            <a:r>
              <a:rPr lang="ru-RU" sz="1400" dirty="0"/>
              <a:t>*</a:t>
            </a:r>
            <a:r>
              <a:rPr lang="ru-RU" sz="1400" i="1" u="sng" dirty="0"/>
              <a:t>Производственная </a:t>
            </a:r>
            <a:r>
              <a:rPr lang="ru-RU" sz="1400" i="1" u="sng" dirty="0" smtClean="0"/>
              <a:t>мощность: </a:t>
            </a:r>
            <a:endParaRPr lang="ru-RU" sz="1400" i="1" u="sng" dirty="0"/>
          </a:p>
          <a:p>
            <a:r>
              <a:rPr lang="ru-RU" sz="1400" dirty="0"/>
              <a:t>Молоко коровье – </a:t>
            </a:r>
            <a:r>
              <a:rPr lang="ru-RU" sz="1400" dirty="0" smtClean="0"/>
              <a:t>6050,4 </a:t>
            </a:r>
            <a:r>
              <a:rPr lang="ru-RU" sz="1400" dirty="0"/>
              <a:t>т/год</a:t>
            </a:r>
          </a:p>
          <a:p>
            <a:r>
              <a:rPr lang="ru-RU" sz="1400" dirty="0"/>
              <a:t>Мясо говяжье – </a:t>
            </a:r>
            <a:r>
              <a:rPr lang="ru-RU" sz="1400" dirty="0" smtClean="0"/>
              <a:t>153,9 </a:t>
            </a:r>
            <a:r>
              <a:rPr lang="ru-RU" sz="1400" dirty="0"/>
              <a:t>т/год</a:t>
            </a:r>
          </a:p>
          <a:p>
            <a:r>
              <a:rPr lang="ru-RU" sz="1400" i="1" u="sng" dirty="0"/>
              <a:t>*Рабочие места – </a:t>
            </a:r>
            <a:r>
              <a:rPr lang="ru-RU" sz="1400" dirty="0" smtClean="0"/>
              <a:t>116 </a:t>
            </a:r>
            <a:r>
              <a:rPr lang="ru-RU" sz="1400" dirty="0"/>
              <a:t>чел.</a:t>
            </a:r>
            <a:endParaRPr lang="ru-RU" sz="1400" u="sng" dirty="0"/>
          </a:p>
          <a:p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746739" y="4622801"/>
            <a:ext cx="32707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3. ООО «Заветы Ильича»</a:t>
            </a:r>
          </a:p>
          <a:p>
            <a:r>
              <a:rPr lang="ru-RU" sz="1400" dirty="0" smtClean="0"/>
              <a:t>*</a:t>
            </a:r>
            <a:r>
              <a:rPr lang="ru-RU" sz="1400" i="1" u="sng" dirty="0" smtClean="0"/>
              <a:t>Объем инвестиций </a:t>
            </a:r>
            <a:r>
              <a:rPr lang="ru-RU" sz="1400" dirty="0" smtClean="0"/>
              <a:t>– 6,7 млн.руб.</a:t>
            </a:r>
          </a:p>
          <a:p>
            <a:r>
              <a:rPr lang="ru-RU" sz="1400" dirty="0" smtClean="0"/>
              <a:t>*</a:t>
            </a:r>
            <a:r>
              <a:rPr lang="ru-RU" sz="1400" i="1" u="sng" dirty="0" smtClean="0"/>
              <a:t>Сфера деятельности:</a:t>
            </a:r>
            <a:endParaRPr lang="ru-RU" sz="1400" dirty="0" smtClean="0"/>
          </a:p>
          <a:p>
            <a:r>
              <a:rPr lang="ru-RU" sz="1400" dirty="0" smtClean="0"/>
              <a:t>Сельское хозяйство</a:t>
            </a:r>
          </a:p>
          <a:p>
            <a:r>
              <a:rPr lang="ru-RU" sz="1400" dirty="0" smtClean="0"/>
              <a:t>*</a:t>
            </a:r>
            <a:r>
              <a:rPr lang="ru-RU" sz="1400" i="1" u="sng" dirty="0" smtClean="0"/>
              <a:t>Производственная мощность:</a:t>
            </a:r>
            <a:endParaRPr lang="ru-RU" sz="1400" dirty="0" smtClean="0"/>
          </a:p>
          <a:p>
            <a:r>
              <a:rPr lang="ru-RU" sz="1400" dirty="0" smtClean="0"/>
              <a:t>Молоко – 2885,1 т/год</a:t>
            </a:r>
          </a:p>
          <a:p>
            <a:r>
              <a:rPr lang="ru-RU" sz="1400" dirty="0" smtClean="0"/>
              <a:t>Мясо говяжье – 141,9 т/год </a:t>
            </a:r>
          </a:p>
          <a:p>
            <a:r>
              <a:rPr lang="ru-RU" sz="1400" i="1" u="sng" dirty="0" smtClean="0"/>
              <a:t>*Рабочие места </a:t>
            </a:r>
            <a:r>
              <a:rPr lang="ru-RU" sz="1400" dirty="0" smtClean="0"/>
              <a:t>– 85 чел.</a:t>
            </a:r>
          </a:p>
          <a:p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881445" y="1055077"/>
            <a:ext cx="35989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4. ООО «</a:t>
            </a:r>
            <a:r>
              <a:rPr lang="ru-RU" sz="1400" b="1" dirty="0" err="1" smtClean="0"/>
              <a:t>РусМолоко</a:t>
            </a:r>
            <a:r>
              <a:rPr lang="ru-RU" sz="1400" b="1" dirty="0" smtClean="0"/>
              <a:t>» отделение «Яровое»</a:t>
            </a:r>
          </a:p>
          <a:p>
            <a:r>
              <a:rPr lang="ru-RU" sz="1400" dirty="0" smtClean="0"/>
              <a:t>*</a:t>
            </a:r>
            <a:r>
              <a:rPr lang="ru-RU" sz="1400" i="1" u="sng" dirty="0" smtClean="0"/>
              <a:t>Объем инвестиций </a:t>
            </a:r>
            <a:r>
              <a:rPr lang="ru-RU" sz="1400" dirty="0" smtClean="0"/>
              <a:t>– 45 млн.руб.</a:t>
            </a:r>
          </a:p>
          <a:p>
            <a:r>
              <a:rPr lang="ru-RU" sz="1400" dirty="0" smtClean="0"/>
              <a:t>*</a:t>
            </a:r>
            <a:r>
              <a:rPr lang="ru-RU" sz="1400" i="1" u="sng" dirty="0" smtClean="0"/>
              <a:t>Сфера деятельности:</a:t>
            </a:r>
            <a:endParaRPr lang="ru-RU" sz="1400" dirty="0" smtClean="0"/>
          </a:p>
          <a:p>
            <a:r>
              <a:rPr lang="ru-RU" sz="1400" dirty="0" smtClean="0"/>
              <a:t>Сельское хозяйство</a:t>
            </a:r>
          </a:p>
          <a:p>
            <a:r>
              <a:rPr lang="ru-RU" sz="1400" dirty="0" smtClean="0"/>
              <a:t>*</a:t>
            </a:r>
            <a:r>
              <a:rPr lang="ru-RU" sz="1400" i="1" u="sng" dirty="0" smtClean="0"/>
              <a:t>Производственная мощность:</a:t>
            </a:r>
            <a:endParaRPr lang="ru-RU" sz="1400" dirty="0" smtClean="0"/>
          </a:p>
          <a:p>
            <a:r>
              <a:rPr lang="ru-RU" sz="1400" dirty="0" smtClean="0"/>
              <a:t>Молоко – 5642,8 т/год</a:t>
            </a:r>
          </a:p>
          <a:p>
            <a:r>
              <a:rPr lang="ru-RU" sz="1400" dirty="0" smtClean="0"/>
              <a:t>Мясо говяжье – 240,3 т/год </a:t>
            </a:r>
          </a:p>
          <a:p>
            <a:r>
              <a:rPr lang="ru-RU" sz="1400" i="1" u="sng" dirty="0" smtClean="0"/>
              <a:t>*Рабочие места </a:t>
            </a:r>
            <a:r>
              <a:rPr lang="ru-RU" sz="1400" dirty="0" smtClean="0"/>
              <a:t>– 151 чел</a:t>
            </a:r>
            <a:r>
              <a:rPr lang="ru-RU" sz="1200" dirty="0" smtClean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46277" y="3708400"/>
            <a:ext cx="35051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5. ООО «</a:t>
            </a:r>
            <a:r>
              <a:rPr lang="ru-RU" sz="1400" b="1" dirty="0" err="1" smtClean="0"/>
              <a:t>РусМолоко</a:t>
            </a:r>
            <a:r>
              <a:rPr lang="ru-RU" sz="1400" b="1" dirty="0" smtClean="0"/>
              <a:t>» отделение «Вешние воды»</a:t>
            </a:r>
          </a:p>
          <a:p>
            <a:r>
              <a:rPr lang="ru-RU" sz="1400" dirty="0" smtClean="0"/>
              <a:t>*</a:t>
            </a:r>
            <a:r>
              <a:rPr lang="ru-RU" sz="1400" i="1" u="sng" dirty="0" smtClean="0"/>
              <a:t>Объем инвестиций </a:t>
            </a:r>
            <a:r>
              <a:rPr lang="ru-RU" sz="1400" dirty="0" smtClean="0"/>
              <a:t>– 28,7 млн.руб.</a:t>
            </a:r>
          </a:p>
          <a:p>
            <a:r>
              <a:rPr lang="ru-RU" sz="1400" dirty="0" smtClean="0"/>
              <a:t>*</a:t>
            </a:r>
            <a:r>
              <a:rPr lang="ru-RU" sz="1400" i="1" u="sng" dirty="0" smtClean="0"/>
              <a:t>Сфера деятельности:</a:t>
            </a:r>
            <a:endParaRPr lang="ru-RU" sz="1400" dirty="0" smtClean="0"/>
          </a:p>
          <a:p>
            <a:r>
              <a:rPr lang="ru-RU" sz="1400" dirty="0" smtClean="0"/>
              <a:t>Сельское хозяйство</a:t>
            </a:r>
          </a:p>
          <a:p>
            <a:r>
              <a:rPr lang="ru-RU" sz="1400" dirty="0" smtClean="0"/>
              <a:t>*</a:t>
            </a:r>
            <a:r>
              <a:rPr lang="ru-RU" sz="1400" i="1" u="sng" dirty="0" smtClean="0"/>
              <a:t>Производственная мощность:</a:t>
            </a:r>
            <a:endParaRPr lang="ru-RU" sz="1400" dirty="0" smtClean="0"/>
          </a:p>
          <a:p>
            <a:r>
              <a:rPr lang="ru-RU" sz="1400" dirty="0" smtClean="0"/>
              <a:t>Молоко – 7440,2 т/год</a:t>
            </a:r>
          </a:p>
          <a:p>
            <a:r>
              <a:rPr lang="ru-RU" sz="1400" dirty="0" smtClean="0"/>
              <a:t>Мясо говяжье – 274,4 т/год </a:t>
            </a:r>
          </a:p>
          <a:p>
            <a:r>
              <a:rPr lang="ru-RU" sz="1400" i="1" u="sng" dirty="0" smtClean="0"/>
              <a:t>*Рабочие места </a:t>
            </a:r>
            <a:r>
              <a:rPr lang="ru-RU" sz="1400" dirty="0" smtClean="0"/>
              <a:t>– 135 чел</a:t>
            </a:r>
            <a:r>
              <a:rPr lang="ru-RU" sz="16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400" b="1" dirty="0" smtClean="0">
                <a:solidFill>
                  <a:prstClr val="black"/>
                </a:solidFill>
                <a:latin typeface="Arial" charset="0"/>
              </a:rPr>
              <a:t>6.</a:t>
            </a:r>
            <a:r>
              <a:rPr lang="en-US" sz="1400" b="1" dirty="0" smtClean="0">
                <a:solidFill>
                  <a:prstClr val="black"/>
                </a:solidFill>
                <a:latin typeface="Arial" charset="0"/>
              </a:rPr>
              <a:t>  </a:t>
            </a:r>
            <a:r>
              <a:rPr lang="ru-RU" sz="1400" b="1" dirty="0" smtClean="0">
                <a:solidFill>
                  <a:prstClr val="black"/>
                </a:solidFill>
                <a:latin typeface="Arial" charset="0"/>
              </a:rPr>
              <a:t>ООО «Платформа»</a:t>
            </a:r>
            <a:endParaRPr lang="ru-RU" sz="1400" b="1" dirty="0">
              <a:solidFill>
                <a:prstClr val="black"/>
              </a:solidFill>
              <a:latin typeface="Arial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400" i="1" u="sng" dirty="0">
                <a:solidFill>
                  <a:prstClr val="black"/>
                </a:solidFill>
                <a:latin typeface="Arial" charset="0"/>
              </a:rPr>
              <a:t>*Объем инвестиций</a:t>
            </a:r>
            <a:r>
              <a:rPr lang="ru-RU" sz="1400" dirty="0">
                <a:solidFill>
                  <a:prstClr val="black"/>
                </a:solidFill>
                <a:latin typeface="Arial" charset="0"/>
              </a:rPr>
              <a:t> – </a:t>
            </a:r>
            <a:r>
              <a:rPr lang="ru-RU" sz="1400" dirty="0" smtClean="0">
                <a:solidFill>
                  <a:prstClr val="black"/>
                </a:solidFill>
                <a:latin typeface="Arial" charset="0"/>
              </a:rPr>
              <a:t>250,0 </a:t>
            </a:r>
            <a:r>
              <a:rPr lang="ru-RU" sz="1400" dirty="0" err="1">
                <a:solidFill>
                  <a:prstClr val="black"/>
                </a:solidFill>
                <a:latin typeface="Arial" charset="0"/>
              </a:rPr>
              <a:t>млн.руб</a:t>
            </a:r>
            <a:r>
              <a:rPr lang="ru-RU" sz="1400" dirty="0">
                <a:solidFill>
                  <a:prstClr val="black"/>
                </a:solidFill>
                <a:latin typeface="Arial" charset="0"/>
              </a:rPr>
              <a:t>.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400" i="1" u="sng" dirty="0">
                <a:solidFill>
                  <a:prstClr val="black"/>
                </a:solidFill>
                <a:latin typeface="Arial" charset="0"/>
              </a:rPr>
              <a:t>*Сфера деятельности:</a:t>
            </a:r>
            <a:endParaRPr lang="ru-RU" sz="1400" dirty="0">
              <a:solidFill>
                <a:prstClr val="black"/>
              </a:solidFill>
              <a:latin typeface="Arial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400" dirty="0">
                <a:solidFill>
                  <a:prstClr val="black"/>
                </a:solidFill>
                <a:latin typeface="Arial" charset="0"/>
              </a:rPr>
              <a:t> производство специальных мягких упаковочных </a:t>
            </a:r>
            <a:endParaRPr lang="ru-RU" sz="1400" dirty="0" smtClean="0">
              <a:solidFill>
                <a:prstClr val="black"/>
              </a:solidFill>
              <a:latin typeface="Arial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400" dirty="0" smtClean="0">
                <a:solidFill>
                  <a:prstClr val="black"/>
                </a:solidFill>
                <a:latin typeface="Arial" charset="0"/>
              </a:rPr>
              <a:t>контейнеров </a:t>
            </a:r>
            <a:r>
              <a:rPr lang="ru-RU" sz="1400" dirty="0">
                <a:solidFill>
                  <a:prstClr val="black"/>
                </a:solidFill>
                <a:latin typeface="Arial" charset="0"/>
              </a:rPr>
              <a:t>для сыпучей продукции (</a:t>
            </a:r>
            <a:r>
              <a:rPr lang="ru-RU" sz="1400" dirty="0" err="1">
                <a:solidFill>
                  <a:prstClr val="black"/>
                </a:solidFill>
                <a:latin typeface="Arial" charset="0"/>
              </a:rPr>
              <a:t>биг</a:t>
            </a:r>
            <a:r>
              <a:rPr lang="ru-RU" sz="1400" dirty="0">
                <a:solidFill>
                  <a:prstClr val="black"/>
                </a:solidFill>
                <a:latin typeface="Arial" charset="0"/>
              </a:rPr>
              <a:t>-бегов)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400" dirty="0" smtClean="0">
                <a:solidFill>
                  <a:prstClr val="black"/>
                </a:solidFill>
                <a:latin typeface="Arial" charset="0"/>
              </a:rPr>
              <a:t>*</a:t>
            </a:r>
            <a:r>
              <a:rPr lang="ru-RU" sz="1400" i="1" u="sng" dirty="0">
                <a:solidFill>
                  <a:prstClr val="black"/>
                </a:solidFill>
                <a:latin typeface="Arial" charset="0"/>
              </a:rPr>
              <a:t>Производственная мощность</a:t>
            </a:r>
            <a:r>
              <a:rPr lang="ru-RU" sz="1400" i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Arial" charset="0"/>
              </a:rPr>
              <a:t>– 298721 шт.</a:t>
            </a:r>
            <a:endParaRPr lang="ru-RU" sz="1400" dirty="0">
              <a:solidFill>
                <a:prstClr val="black"/>
              </a:solidFill>
              <a:latin typeface="Arial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400" dirty="0">
                <a:solidFill>
                  <a:prstClr val="black"/>
                </a:solidFill>
                <a:latin typeface="Arial" charset="0"/>
              </a:rPr>
              <a:t>*</a:t>
            </a:r>
            <a:r>
              <a:rPr lang="ru-RU" sz="1400" i="1" u="sng" dirty="0">
                <a:solidFill>
                  <a:prstClr val="black"/>
                </a:solidFill>
                <a:latin typeface="Arial" charset="0"/>
              </a:rPr>
              <a:t>Рабочие места</a:t>
            </a:r>
            <a:r>
              <a:rPr lang="ru-RU" sz="1400" dirty="0">
                <a:solidFill>
                  <a:prstClr val="black"/>
                </a:solidFill>
                <a:latin typeface="Arial" charset="0"/>
              </a:rPr>
              <a:t> – </a:t>
            </a:r>
            <a:r>
              <a:rPr lang="ru-RU" sz="1400" dirty="0" smtClean="0">
                <a:solidFill>
                  <a:prstClr val="black"/>
                </a:solidFill>
                <a:latin typeface="Arial" charset="0"/>
              </a:rPr>
              <a:t>120 </a:t>
            </a:r>
            <a:r>
              <a:rPr lang="ru-RU" sz="1400" dirty="0">
                <a:solidFill>
                  <a:prstClr val="black"/>
                </a:solidFill>
                <a:latin typeface="Arial" charset="0"/>
              </a:rPr>
              <a:t>чел.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Крупные предприятия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679" y="1385741"/>
            <a:ext cx="3044662" cy="2030790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192" y="2591096"/>
            <a:ext cx="3018994" cy="2263537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00" y="4710392"/>
            <a:ext cx="3668337" cy="1834169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07" y="3568377"/>
            <a:ext cx="2997142" cy="1902090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1147835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783" y="3848793"/>
            <a:ext cx="3552759" cy="21316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99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/>
            </a:glow>
            <a:outerShdw blurRad="50800" dist="50800" dir="5400000" algn="ctr" rotWithShape="0">
              <a:srgbClr val="000000">
                <a:alpha val="99000"/>
              </a:srgbClr>
            </a:outerShdw>
            <a:softEdge rad="1016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113692" y="192087"/>
            <a:ext cx="10046677" cy="14374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dirty="0"/>
              <a:t>Перечень потенциальных и находящихся на ранней стадии реализации инвестиционных проектов (оказывающих существенное влияние на экономику района, не относящиеся к строительству жилья и сопутствующих объектов, а также к строительству федеральных и региональных объектов инженерной инфраструктуры)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750277" y="1696564"/>
            <a:ext cx="10456985" cy="4962144"/>
          </a:xfrm>
          <a:prstGeom prst="rect">
            <a:avLst/>
          </a:prstGeom>
        </p:spPr>
        <p:txBody>
          <a:bodyPr numCol="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Логистика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Нет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Торговля</a:t>
            </a:r>
            <a:endParaRPr lang="ru-RU" alt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lnSpc>
                <a:spcPct val="10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«Реконструкция административного здания в магазин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Со встроенными офисными помещениями» по адресу: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143800, </a:t>
            </a:r>
            <a:r>
              <a:rPr lang="ru-RU" altLang="ru-RU" sz="1400" dirty="0" err="1" smtClean="0">
                <a:latin typeface="Times New Roman" pitchFamily="18" charset="0"/>
                <a:cs typeface="Times New Roman" pitchFamily="18" charset="0"/>
              </a:rPr>
              <a:t>Моск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. Обл., городской округ Лотошино, п.Лотошино,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Ул.Школьная, д.18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altLang="ru-RU" sz="1400" dirty="0" err="1" smtClean="0">
                <a:latin typeface="Times New Roman" pitchFamily="18" charset="0"/>
                <a:cs typeface="Times New Roman" pitchFamily="18" charset="0"/>
              </a:rPr>
              <a:t>Стройэксплуатация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Промышленность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Нет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Индустриальные парки и технопарки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ИП «Ушаково» 9 га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Жилищно-коммунальное хозяйство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Нет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Социальная сфера</a:t>
            </a:r>
          </a:p>
          <a:p>
            <a:pPr algn="ctr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Парка культуры и отдыха по адресу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143800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Московская область,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Лотошино,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рабочий поселок Лотошино, Заводская улица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зоны отдыха «Красный ручей»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Транспорт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Нет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ru-RU" alt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Сельское хозяйство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Нет</a:t>
            </a:r>
          </a:p>
        </p:txBody>
      </p:sp>
      <p:sp>
        <p:nvSpPr>
          <p:cNvPr id="19459" name="Rectangle 6"/>
          <p:cNvSpPr txBox="1">
            <a:spLocks noChangeArrowheads="1"/>
          </p:cNvSpPr>
          <p:nvPr/>
        </p:nvSpPr>
        <p:spPr bwMode="auto">
          <a:xfrm>
            <a:off x="7713663" y="838200"/>
            <a:ext cx="4027487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825500"/>
          </a:effectLst>
        </p:spPr>
        <p:txBody>
          <a:bodyPr/>
          <a:lstStyle/>
          <a:p>
            <a:pPr marL="228600" indent="-228600">
              <a:lnSpc>
                <a:spcPct val="80000"/>
              </a:lnSpc>
              <a:spcBef>
                <a:spcPts val="1000"/>
              </a:spcBef>
            </a:pPr>
            <a:endParaRPr lang="ru-RU" altLang="ru-RU" sz="1000">
              <a:cs typeface="Arial" charset="0"/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898525" y="4965700"/>
            <a:ext cx="46132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1200" dirty="0"/>
          </a:p>
          <a:p>
            <a:endParaRPr lang="ru-RU" sz="1200" dirty="0"/>
          </a:p>
        </p:txBody>
      </p:sp>
      <p:sp>
        <p:nvSpPr>
          <p:cNvPr id="19461" name="Text Box 8"/>
          <p:cNvSpPr txBox="1">
            <a:spLocks noChangeArrowheads="1"/>
          </p:cNvSpPr>
          <p:nvPr/>
        </p:nvSpPr>
        <p:spPr bwMode="auto">
          <a:xfrm rot="10800000" flipV="1">
            <a:off x="6384924" y="3962232"/>
            <a:ext cx="44434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dirty="0" smtClean="0"/>
              <a:t> </a:t>
            </a:r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616" y="3494787"/>
            <a:ext cx="2699047" cy="146319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244" y="4338068"/>
            <a:ext cx="2352589" cy="2418138"/>
          </a:xfrm>
          <a:prstGeom prst="rect">
            <a:avLst/>
          </a:prstGeom>
          <a:effectLst>
            <a:glow>
              <a:schemeClr val="accent1"/>
            </a:glow>
            <a:outerShdw blurRad="50800" dist="50800" dir="5400000" algn="ctr" rotWithShape="0">
              <a:srgbClr val="000000">
                <a:alpha val="81000"/>
              </a:srgbClr>
            </a:outerShdw>
            <a:reflection endPos="0" dir="5400000" sy="-100000" algn="bl" rotWithShape="0"/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638" y="192088"/>
            <a:ext cx="11642725" cy="1246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/>
              <a:t>Приоритетные отрасли развития района для привлечения инвестиций </a:t>
            </a:r>
            <a:br>
              <a:rPr lang="ru-RU" altLang="ru-RU" sz="2400" dirty="0"/>
            </a:br>
            <a:r>
              <a:rPr lang="ru-RU" altLang="ru-RU" sz="2400" dirty="0"/>
              <a:t>(основная специализация бизнеса на территории района)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331788" y="1620838"/>
            <a:ext cx="11536362" cy="4962525"/>
          </a:xfrm>
          <a:prstGeom prst="rect">
            <a:avLst/>
          </a:prstGeom>
        </p:spPr>
        <p:txBody>
          <a:bodyPr numCol="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ru-RU" alt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Rectangle 6"/>
          <p:cNvSpPr txBox="1">
            <a:spLocks noChangeArrowheads="1"/>
          </p:cNvSpPr>
          <p:nvPr/>
        </p:nvSpPr>
        <p:spPr bwMode="auto">
          <a:xfrm>
            <a:off x="7713663" y="838200"/>
            <a:ext cx="4027487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lnSpc>
                <a:spcPct val="80000"/>
              </a:lnSpc>
              <a:spcBef>
                <a:spcPts val="1000"/>
              </a:spcBef>
            </a:pPr>
            <a:endParaRPr lang="ru-RU" altLang="ru-RU" sz="1000">
              <a:cs typeface="Arial" charset="0"/>
            </a:endParaRP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986448" y="1615221"/>
            <a:ext cx="268054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dirty="0"/>
              <a:t>Сельское хозяйство</a:t>
            </a:r>
          </a:p>
          <a:p>
            <a:pPr marL="342900" indent="-342900">
              <a:buFontTx/>
              <a:buAutoNum type="arabicPeriod"/>
            </a:pPr>
            <a:r>
              <a:rPr lang="ru-RU" dirty="0" smtClean="0"/>
              <a:t>Переработка</a:t>
            </a:r>
          </a:p>
          <a:p>
            <a:pPr marL="342900" indent="-342900">
              <a:buFontTx/>
              <a:buAutoNum type="arabicPeriod"/>
            </a:pPr>
            <a:r>
              <a:rPr lang="ru-RU" dirty="0" err="1" smtClean="0"/>
              <a:t>Экотуризм</a:t>
            </a:r>
            <a:endParaRPr lang="ru-RU" dirty="0"/>
          </a:p>
          <a:p>
            <a:pPr marL="342900" indent="-342900">
              <a:buFontTx/>
              <a:buAutoNum type="arabicPeriod"/>
            </a:pPr>
            <a:endParaRPr lang="ru-RU" dirty="0"/>
          </a:p>
        </p:txBody>
      </p:sp>
      <p:pic>
        <p:nvPicPr>
          <p:cNvPr id="1028" name="Picture 4" descr="C:\Users\trishenko\Desktop\_uborka_zernovykh_foto_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5091" y="1574800"/>
            <a:ext cx="3032602" cy="2021735"/>
          </a:xfrm>
          <a:prstGeom prst="rect">
            <a:avLst/>
          </a:prstGeom>
          <a:noFill/>
          <a:effectLst>
            <a:softEdge rad="88900"/>
          </a:effectLst>
        </p:spPr>
      </p:pic>
      <p:pic>
        <p:nvPicPr>
          <p:cNvPr id="1029" name="Picture 5" descr="C:\Users\trishenko\Desktop\bc5ae62042034098fc811302012617890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9526" y="2679089"/>
            <a:ext cx="3781470" cy="2522240"/>
          </a:xfrm>
          <a:prstGeom prst="rect">
            <a:avLst/>
          </a:prstGeom>
          <a:noFill/>
          <a:effectLst>
            <a:softEdge rad="88900"/>
          </a:effectLst>
        </p:spPr>
      </p:pic>
      <p:pic>
        <p:nvPicPr>
          <p:cNvPr id="1030" name="Picture 6" descr="C:\Users\trishenko\Desktop\img_86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0772" y="4443018"/>
            <a:ext cx="3011298" cy="2008512"/>
          </a:xfrm>
          <a:prstGeom prst="rect">
            <a:avLst/>
          </a:prstGeom>
          <a:noFill/>
          <a:effectLst>
            <a:softEdge rad="76200"/>
          </a:effectLst>
        </p:spPr>
      </p:pic>
      <p:pic>
        <p:nvPicPr>
          <p:cNvPr id="1031" name="Picture 7" descr="C:\Users\trishenko\Desktop\20130317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80939" y="3991461"/>
            <a:ext cx="2749061" cy="1941377"/>
          </a:xfrm>
          <a:prstGeom prst="rect">
            <a:avLst/>
          </a:prstGeom>
          <a:noFill/>
          <a:effectLst>
            <a:softEdge rad="76200"/>
          </a:effectLst>
        </p:spPr>
      </p:pic>
      <p:pic>
        <p:nvPicPr>
          <p:cNvPr id="1033" name="Picture 9" descr="C:\Users\trishenko\Desktop\rsz_bluebale-shutterstock_216712942-menzlguent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16884" y="5087348"/>
            <a:ext cx="2410484" cy="160372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34" name="Picture 10" descr="C:\Users\trishenko\Desktop\1-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27522" y="1559170"/>
            <a:ext cx="2824062" cy="1954040"/>
          </a:xfrm>
          <a:prstGeom prst="rect">
            <a:avLst/>
          </a:prstGeom>
          <a:noFill/>
          <a:effectLst>
            <a:softEdge rad="1143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2662</TotalTime>
  <Words>1622</Words>
  <Application>Microsoft Office PowerPoint</Application>
  <PresentationFormat>Широкоэкранный</PresentationFormat>
  <Paragraphs>330</Paragraphs>
  <Slides>21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Calibri</vt:lpstr>
      <vt:lpstr>Franklin Gothic Book</vt:lpstr>
      <vt:lpstr>Franklin Gothic Medium</vt:lpstr>
      <vt:lpstr>FrankRuehl</vt:lpstr>
      <vt:lpstr>Times New Roman</vt:lpstr>
      <vt:lpstr>Wingdings 2</vt:lpstr>
      <vt:lpstr>Трек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Крупные предприятия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Antranik Nersesyan</dc:creator>
  <cp:lastModifiedBy>Трищенко О.А.</cp:lastModifiedBy>
  <cp:revision>212</cp:revision>
  <cp:lastPrinted>2019-09-11T08:24:54Z</cp:lastPrinted>
  <dcterms:created xsi:type="dcterms:W3CDTF">2015-10-29T13:36:46Z</dcterms:created>
  <dcterms:modified xsi:type="dcterms:W3CDTF">2019-11-19T06:51:28Z</dcterms:modified>
</cp:coreProperties>
</file>